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77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34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66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25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34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07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7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10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26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66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07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ko-KR" altLang="en-US" noProof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130B-7CF8-4C79-B162-CCDC2E1883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5794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720AB-270C-4F2D-AC43-0BFBF6D5479C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05CE-4D3A-4679-B219-BDC73BA31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54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1992313" y="620714"/>
            <a:ext cx="8229600" cy="5545137"/>
          </a:xfrm>
          <a:solidFill>
            <a:schemeClr val="bg1"/>
          </a:solidFill>
        </p:spPr>
        <p:txBody>
          <a:bodyPr rtlCol="0">
            <a:normAutofit fontScale="92500" lnSpcReduction="20000"/>
          </a:bodyPr>
          <a:lstStyle/>
          <a:p>
            <a:pPr algn="ctr">
              <a:buNone/>
              <a:defRPr/>
            </a:pPr>
            <a:endParaRPr lang="en-US" altLang="ko-KR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400" b="1" dirty="0">
                <a:solidFill>
                  <a:srgbClr val="FF0000"/>
                </a:solidFill>
              </a:rPr>
              <a:t>식    품    학</a:t>
            </a:r>
            <a:r>
              <a:rPr lang="ko-KR" altLang="en-US" sz="4400" b="1" dirty="0"/>
              <a:t> </a:t>
            </a:r>
          </a:p>
          <a:p>
            <a:pPr algn="ctr">
              <a:buNone/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>
              <a:defRPr/>
            </a:pPr>
            <a:endParaRPr lang="ko-KR" altLang="en-US" b="1" dirty="0" smtClean="0"/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r>
              <a:rPr lang="en-US" altLang="ko-KR" sz="2400" b="1" dirty="0" smtClean="0">
                <a:solidFill>
                  <a:srgbClr val="3333FF"/>
                </a:solidFill>
              </a:rPr>
              <a:t>6</a:t>
            </a:r>
            <a:r>
              <a:rPr lang="ko-KR" altLang="en-US" sz="2400" b="1" dirty="0" smtClean="0">
                <a:solidFill>
                  <a:srgbClr val="3333FF"/>
                </a:solidFill>
              </a:rPr>
              <a:t>주차 </a:t>
            </a:r>
            <a:r>
              <a:rPr lang="en-US" altLang="ko-KR" sz="2400" b="1" dirty="0" smtClean="0">
                <a:solidFill>
                  <a:srgbClr val="3333FF"/>
                </a:solidFill>
              </a:rPr>
              <a:t>3</a:t>
            </a:r>
            <a:r>
              <a:rPr lang="ko-KR" altLang="en-US" sz="2400" b="1" dirty="0" smtClean="0">
                <a:solidFill>
                  <a:srgbClr val="3333FF"/>
                </a:solidFill>
              </a:rPr>
              <a:t>교시 </a:t>
            </a:r>
            <a:endParaRPr lang="en-US" altLang="ko-KR" sz="2400" b="1" dirty="0">
              <a:solidFill>
                <a:srgbClr val="3333FF"/>
              </a:solidFill>
            </a:endParaRPr>
          </a:p>
          <a:p>
            <a:pPr algn="ctr">
              <a:buNone/>
              <a:defRPr/>
            </a:pPr>
            <a:r>
              <a:rPr lang="ko-KR" altLang="en-US" sz="2400" b="1" dirty="0">
                <a:solidFill>
                  <a:srgbClr val="3333FF"/>
                </a:solidFill>
              </a:rPr>
              <a:t>제 </a:t>
            </a:r>
            <a:r>
              <a:rPr lang="en-US" altLang="ko-KR" sz="2400" b="1" dirty="0">
                <a:solidFill>
                  <a:srgbClr val="3333FF"/>
                </a:solidFill>
              </a:rPr>
              <a:t>3 </a:t>
            </a:r>
            <a:r>
              <a:rPr lang="ko-KR" altLang="en-US" sz="2400" b="1" dirty="0">
                <a:solidFill>
                  <a:srgbClr val="3333FF"/>
                </a:solidFill>
              </a:rPr>
              <a:t>장  </a:t>
            </a:r>
            <a:r>
              <a:rPr lang="en-US" altLang="ko-KR" sz="2400" b="1" dirty="0">
                <a:solidFill>
                  <a:srgbClr val="3333FF"/>
                </a:solidFill>
              </a:rPr>
              <a:t> </a:t>
            </a:r>
            <a:r>
              <a:rPr lang="ko-KR" altLang="en-US" sz="2400" b="1" dirty="0">
                <a:solidFill>
                  <a:srgbClr val="3333FF"/>
                </a:solidFill>
              </a:rPr>
              <a:t>단    백    질</a:t>
            </a:r>
          </a:p>
        </p:txBody>
      </p:sp>
      <p:pic>
        <p:nvPicPr>
          <p:cNvPr id="3075" name="내용 개체 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2133601"/>
            <a:ext cx="4107978" cy="277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409"/>
    </mc:Choice>
    <mc:Fallback xmlns="">
      <p:transition spd="slow" advTm="94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9" y="260350"/>
            <a:ext cx="5508625" cy="431800"/>
          </a:xfrm>
        </p:spPr>
        <p:txBody>
          <a:bodyPr/>
          <a:lstStyle/>
          <a:p>
            <a:pPr eaLnBrk="1" hangingPunct="1"/>
            <a:r>
              <a:rPr lang="en-US" altLang="ko-KR" sz="2000" b="1" dirty="0" smtClean="0">
                <a:solidFill>
                  <a:srgbClr val="FF0066"/>
                </a:solidFill>
              </a:rPr>
              <a:t>8. </a:t>
            </a:r>
            <a:r>
              <a:rPr lang="ko-KR" altLang="en-US" sz="2000" b="1" dirty="0">
                <a:solidFill>
                  <a:srgbClr val="FF0066"/>
                </a:solidFill>
              </a:rPr>
              <a:t>단백질의 기능별 분류와 역할</a:t>
            </a:r>
          </a:p>
        </p:txBody>
      </p:sp>
      <p:graphicFrame>
        <p:nvGraphicFramePr>
          <p:cNvPr id="150698" name="Group 170"/>
          <p:cNvGraphicFramePr>
            <a:graphicFrameLocks noGrp="1"/>
          </p:cNvGraphicFramePr>
          <p:nvPr>
            <p:ph type="tbl" idx="1"/>
          </p:nvPr>
        </p:nvGraphicFramePr>
        <p:xfrm>
          <a:off x="2063751" y="908050"/>
          <a:ext cx="8353425" cy="5384800"/>
        </p:xfrm>
        <a:graphic>
          <a:graphicData uri="http://schemas.openxmlformats.org/drawingml/2006/table">
            <a:tbl>
              <a:tblPr/>
              <a:tblGrid>
                <a:gridCol w="187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종류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소재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괄호안은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 단백질의 이름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구조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양털 새털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케라틴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결합조직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콜라겐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엘라스틴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근육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미오신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견사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피브로인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저장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카제인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달걀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오브알부민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대두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글로불린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밀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글루텔린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옥수수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효소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소화액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프로테아제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아밀라아제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리파아제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호흡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혈액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헤모글로빈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근육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미오글로빈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방어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혈액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항체 글로불린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혈액응고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피브리노오겐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핵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염색체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히스톤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정자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프로타민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Hormone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췌장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인슐린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글루카곤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독소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병원균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보툴리너스균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독소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피마자씨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리신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ea"/>
                          <a:ea typeface="+mn-ea"/>
                        </a:rPr>
                        <a:t>수축 단백질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근육의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액틴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(actin)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미오신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(myosin)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84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924"/>
    </mc:Choice>
    <mc:Fallback xmlns="">
      <p:transition spd="slow" advTm="236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0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254034" y="692150"/>
            <a:ext cx="10045337" cy="532923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>
              <a:lnSpc>
                <a:spcPts val="3500"/>
              </a:lnSpc>
              <a:buNone/>
              <a:defRPr/>
            </a:pPr>
            <a:r>
              <a:rPr lang="en-US" altLang="ko-KR" sz="2000" b="1" dirty="0" smtClean="0">
                <a:solidFill>
                  <a:srgbClr val="FF0066"/>
                </a:solidFill>
              </a:rPr>
              <a:t>9. </a:t>
            </a:r>
            <a:r>
              <a:rPr lang="ko-KR" altLang="en-US" sz="2000" b="1" dirty="0">
                <a:solidFill>
                  <a:srgbClr val="FF0066"/>
                </a:solidFill>
              </a:rPr>
              <a:t>구성성분에 따른 단백질 분류</a:t>
            </a:r>
          </a:p>
          <a:p>
            <a:pPr>
              <a:lnSpc>
                <a:spcPts val="3500"/>
              </a:lnSpc>
              <a:buNone/>
              <a:defRPr/>
            </a:pPr>
            <a:r>
              <a:rPr lang="ko-KR" altLang="en-US" sz="2000" b="1" dirty="0">
                <a:solidFill>
                  <a:srgbClr val="3333FF"/>
                </a:solidFill>
              </a:rPr>
              <a:t> </a:t>
            </a:r>
            <a:r>
              <a:rPr lang="en-US" altLang="ko-KR" sz="2000" b="1" dirty="0" smtClean="0">
                <a:solidFill>
                  <a:srgbClr val="3333FF"/>
                </a:solidFill>
              </a:rPr>
              <a:t>9.1 </a:t>
            </a:r>
            <a:r>
              <a:rPr lang="ko-KR" altLang="en-US" sz="2000" b="1" dirty="0" err="1">
                <a:solidFill>
                  <a:srgbClr val="3333FF"/>
                </a:solidFill>
              </a:rPr>
              <a:t>단순단백질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- </a:t>
            </a:r>
            <a:r>
              <a:rPr lang="ko-KR" altLang="en-US" sz="2000" b="1" dirty="0"/>
              <a:t>아미노산으로만 구성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용해성에 따라 분류</a:t>
            </a:r>
          </a:p>
          <a:p>
            <a:pPr>
              <a:lnSpc>
                <a:spcPts val="3500"/>
              </a:lnSpc>
              <a:buNone/>
              <a:defRPr/>
            </a:pPr>
            <a:r>
              <a:rPr lang="ko-KR" altLang="en-US" sz="2000" b="1" dirty="0">
                <a:solidFill>
                  <a:srgbClr val="3333FF"/>
                </a:solidFill>
              </a:rPr>
              <a:t> </a:t>
            </a:r>
            <a:r>
              <a:rPr lang="en-US" altLang="ko-KR" sz="2000" b="1" dirty="0">
                <a:solidFill>
                  <a:srgbClr val="3333FF"/>
                </a:solidFill>
              </a:rPr>
              <a:t>(1) </a:t>
            </a:r>
            <a:r>
              <a:rPr lang="ko-KR" altLang="en-US" sz="2000" b="1" dirty="0">
                <a:solidFill>
                  <a:srgbClr val="3333FF"/>
                </a:solidFill>
              </a:rPr>
              <a:t>섬유상 단백질</a:t>
            </a:r>
          </a:p>
          <a:p>
            <a:pPr marL="457200" indent="-457200">
              <a:lnSpc>
                <a:spcPts val="35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solidFill>
                  <a:srgbClr val="FF0066"/>
                </a:solidFill>
              </a:rPr>
              <a:t>수용성 섬유상 단백질 </a:t>
            </a:r>
            <a:r>
              <a:rPr lang="en-US" altLang="ko-KR" sz="2000" b="1" dirty="0">
                <a:solidFill>
                  <a:srgbClr val="FF0066"/>
                </a:solidFill>
              </a:rPr>
              <a:t>: </a:t>
            </a:r>
            <a:r>
              <a:rPr lang="ko-KR" altLang="en-US" sz="2000" b="1" dirty="0"/>
              <a:t>젤라틴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미오신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피브리노오겐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카제인</a:t>
            </a:r>
            <a:r>
              <a:rPr lang="ko-KR" altLang="en-US" sz="2000" b="1" dirty="0"/>
              <a:t> 등</a:t>
            </a:r>
          </a:p>
          <a:p>
            <a:pPr marL="457200" indent="-457200">
              <a:lnSpc>
                <a:spcPts val="35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solidFill>
                  <a:srgbClr val="FF0066"/>
                </a:solidFill>
              </a:rPr>
              <a:t>불용성 섬유상 단백질 </a:t>
            </a:r>
            <a:r>
              <a:rPr lang="en-US" altLang="ko-KR" sz="2000" b="1" dirty="0">
                <a:solidFill>
                  <a:srgbClr val="FF0066"/>
                </a:solidFill>
              </a:rPr>
              <a:t>: </a:t>
            </a:r>
            <a:r>
              <a:rPr lang="ko-KR" altLang="en-US" sz="2000" b="1" dirty="0"/>
              <a:t>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머리카락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콜라겐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뿔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실크 등</a:t>
            </a:r>
          </a:p>
          <a:p>
            <a:pPr marL="457200" indent="-457200">
              <a:lnSpc>
                <a:spcPts val="3500"/>
              </a:lnSpc>
              <a:buFont typeface="+mj-ea"/>
              <a:buAutoNum type="circleNumDbPlain"/>
              <a:defRPr/>
            </a:pPr>
            <a:r>
              <a:rPr lang="ko-KR" altLang="en-US" sz="2000" b="1" dirty="0">
                <a:solidFill>
                  <a:srgbClr val="FF0066"/>
                </a:solidFill>
              </a:rPr>
              <a:t>콜라겐</a:t>
            </a:r>
            <a:r>
              <a:rPr lang="en-US" altLang="ko-KR" sz="2000" b="1" dirty="0">
                <a:solidFill>
                  <a:srgbClr val="FF0066"/>
                </a:solidFill>
              </a:rPr>
              <a:t>(collagen) : </a:t>
            </a:r>
            <a:r>
              <a:rPr lang="ko-KR" altLang="en-US" sz="2000" b="1" dirty="0"/>
              <a:t>피부 및 결합조직을 </a:t>
            </a:r>
            <a:r>
              <a:rPr lang="ko-KR" altLang="en-US" sz="2000" b="1" dirty="0" smtClean="0"/>
              <a:t>구성</a:t>
            </a:r>
            <a:endParaRPr lang="en-US" altLang="ko-KR" sz="2000" b="1" dirty="0"/>
          </a:p>
          <a:p>
            <a:pPr marL="0" indent="0">
              <a:lnSpc>
                <a:spcPts val="3500"/>
              </a:lnSpc>
              <a:buNone/>
              <a:defRPr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 </a:t>
            </a:r>
            <a:r>
              <a:rPr lang="ko-KR" altLang="en-US" sz="2000" b="1" dirty="0" smtClean="0"/>
              <a:t>물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묽은산</a:t>
            </a:r>
            <a:r>
              <a:rPr lang="ko-KR" altLang="en-US" sz="2000" b="1" dirty="0"/>
              <a:t> 및 알칼리와</a:t>
            </a:r>
            <a:r>
              <a:rPr lang="ko-KR" altLang="en-US" sz="2000" b="1" dirty="0">
                <a:latin typeface="Arial" panose="020B0604020202020204" pitchFamily="34" charset="0"/>
              </a:rPr>
              <a:t> </a:t>
            </a:r>
            <a:r>
              <a:rPr lang="ko-KR" altLang="en-US" sz="2000" b="1" dirty="0"/>
              <a:t>끓이면 젤라틴으로 변함</a:t>
            </a:r>
          </a:p>
          <a:p>
            <a:pPr marL="457200" indent="-457200">
              <a:lnSpc>
                <a:spcPts val="3500"/>
              </a:lnSpc>
              <a:buFont typeface="+mj-ea"/>
              <a:buAutoNum type="circleNumDbPlain" startAt="4"/>
              <a:defRPr/>
            </a:pPr>
            <a:r>
              <a:rPr lang="ko-KR" altLang="en-US" sz="2000" b="1" dirty="0">
                <a:solidFill>
                  <a:srgbClr val="FF0066"/>
                </a:solidFill>
              </a:rPr>
              <a:t>엘라스틴</a:t>
            </a:r>
            <a:r>
              <a:rPr lang="en-US" altLang="ko-KR" sz="2000" b="1" dirty="0">
                <a:solidFill>
                  <a:srgbClr val="FF0066"/>
                </a:solidFill>
              </a:rPr>
              <a:t>(elastin) : </a:t>
            </a:r>
            <a:r>
              <a:rPr lang="ko-KR" altLang="en-US" sz="2000" b="1" dirty="0"/>
              <a:t>힘줄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혈관 등의 탄성조직 </a:t>
            </a:r>
          </a:p>
          <a:p>
            <a:pPr marL="457200" indent="-457200">
              <a:lnSpc>
                <a:spcPts val="3500"/>
              </a:lnSpc>
              <a:buFont typeface="+mj-ea"/>
              <a:buAutoNum type="circleNumDbPlain" startAt="4"/>
              <a:defRPr/>
            </a:pPr>
            <a:r>
              <a:rPr lang="ko-KR" altLang="en-US" sz="2000" b="1" dirty="0" err="1">
                <a:solidFill>
                  <a:srgbClr val="FF0066"/>
                </a:solidFill>
              </a:rPr>
              <a:t>케라틴</a:t>
            </a:r>
            <a:r>
              <a:rPr lang="en-US" altLang="ko-KR" sz="2000" b="1" dirty="0">
                <a:solidFill>
                  <a:srgbClr val="FF0066"/>
                </a:solidFill>
              </a:rPr>
              <a:t>(keratin) :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머리털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양모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뿔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깃털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544" y="3409406"/>
            <a:ext cx="2853719" cy="245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2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638"/>
    </mc:Choice>
    <mc:Fallback xmlns="">
      <p:transition spd="slow" advTm="162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4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9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3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1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9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80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7909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358536" y="908050"/>
            <a:ext cx="9339943" cy="54737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3500"/>
              </a:lnSpc>
              <a:buNone/>
            </a:pPr>
            <a:r>
              <a:rPr lang="en-US" altLang="ko-KR" sz="20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(2) </a:t>
            </a:r>
            <a:r>
              <a:rPr lang="ko-KR" altLang="en-US" sz="2200" b="1" dirty="0">
                <a:solidFill>
                  <a:srgbClr val="FF0066"/>
                </a:solidFill>
              </a:rPr>
              <a:t>구상 단백질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300" b="1" dirty="0">
                <a:solidFill>
                  <a:srgbClr val="3333FF"/>
                </a:solidFill>
              </a:rPr>
              <a:t> </a:t>
            </a:r>
            <a:r>
              <a:rPr lang="en-US" altLang="ko-KR" sz="2200" b="1" dirty="0">
                <a:solidFill>
                  <a:srgbClr val="3333FF"/>
                </a:solidFill>
              </a:rPr>
              <a:t>․ </a:t>
            </a:r>
            <a:r>
              <a:rPr lang="ko-KR" altLang="en-US" sz="2200" b="1" dirty="0">
                <a:solidFill>
                  <a:srgbClr val="3333FF"/>
                </a:solidFill>
              </a:rPr>
              <a:t>물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 err="1">
                <a:solidFill>
                  <a:srgbClr val="3333FF"/>
                </a:solidFill>
              </a:rPr>
              <a:t>묽은산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>
                <a:solidFill>
                  <a:srgbClr val="3333FF"/>
                </a:solidFill>
              </a:rPr>
              <a:t>알칼리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 err="1">
                <a:solidFill>
                  <a:srgbClr val="3333FF"/>
                </a:solidFill>
              </a:rPr>
              <a:t>염류용액에</a:t>
            </a:r>
            <a:r>
              <a:rPr lang="ko-KR" altLang="en-US" sz="2200" b="1" dirty="0">
                <a:solidFill>
                  <a:srgbClr val="3333FF"/>
                </a:solidFill>
              </a:rPr>
              <a:t> 녹음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3333FF"/>
                </a:solidFill>
              </a:rPr>
              <a:t> </a:t>
            </a:r>
            <a:r>
              <a:rPr lang="en-US" altLang="ko-KR" sz="2200" b="1" dirty="0">
                <a:solidFill>
                  <a:srgbClr val="3333FF"/>
                </a:solidFill>
              </a:rPr>
              <a:t>․ </a:t>
            </a:r>
            <a:r>
              <a:rPr lang="ko-KR" altLang="en-US" sz="2200" b="1" dirty="0">
                <a:solidFill>
                  <a:srgbClr val="3333FF"/>
                </a:solidFill>
              </a:rPr>
              <a:t>분자의 모양이 구상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 err="1">
                <a:solidFill>
                  <a:srgbClr val="3333FF"/>
                </a:solidFill>
              </a:rPr>
              <a:t>소화흡수됨</a:t>
            </a:r>
            <a:endParaRPr lang="ko-KR" altLang="en-US" sz="2200" b="1" dirty="0">
              <a:solidFill>
                <a:srgbClr val="3333FF"/>
              </a:solidFill>
            </a:endParaRP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>
                <a:solidFill>
                  <a:srgbClr val="FF0066"/>
                </a:solidFill>
              </a:rPr>
              <a:t>① 알부민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물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묽은산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알칼리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염류용액에</a:t>
            </a:r>
            <a:r>
              <a:rPr lang="ko-KR" altLang="en-US" sz="2200" b="1" dirty="0"/>
              <a:t> 용해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열과 알코올에 의해 응고됨</a:t>
            </a:r>
            <a:r>
              <a:rPr lang="en-US" altLang="ko-KR" sz="2200" b="1" dirty="0"/>
              <a:t>.</a:t>
            </a:r>
            <a:r>
              <a:rPr lang="en-US" altLang="ko-KR" sz="2200" b="1" dirty="0">
                <a:latin typeface="Arial" panose="020B0604020202020204" pitchFamily="34" charset="0"/>
              </a:rPr>
              <a:t>   </a:t>
            </a:r>
            <a:r>
              <a:rPr lang="ko-KR" altLang="en-US" sz="2200" b="1" dirty="0" err="1"/>
              <a:t>혈청알부민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우유알부민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오브알부민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달걀흰자</a:t>
            </a:r>
            <a:r>
              <a:rPr lang="en-US" altLang="ko-KR" sz="2200" b="1" dirty="0"/>
              <a:t>), </a:t>
            </a:r>
            <a:r>
              <a:rPr lang="ko-KR" altLang="en-US" sz="2200" b="1" dirty="0" err="1">
                <a:solidFill>
                  <a:srgbClr val="33CC33"/>
                </a:solidFill>
              </a:rPr>
              <a:t>미오겐</a:t>
            </a:r>
            <a:r>
              <a:rPr lang="en-US" altLang="ko-KR" sz="2200" b="1" dirty="0">
                <a:solidFill>
                  <a:srgbClr val="33CC33"/>
                </a:solidFill>
              </a:rPr>
              <a:t>(</a:t>
            </a:r>
            <a:r>
              <a:rPr lang="ko-KR" altLang="en-US" sz="2200" b="1" dirty="0">
                <a:solidFill>
                  <a:srgbClr val="33CC33"/>
                </a:solidFill>
              </a:rPr>
              <a:t>근육</a:t>
            </a:r>
            <a:r>
              <a:rPr lang="en-US" altLang="ko-KR" sz="2200" b="1" dirty="0">
                <a:solidFill>
                  <a:srgbClr val="33CC33"/>
                </a:solidFill>
              </a:rPr>
              <a:t>), </a:t>
            </a:r>
            <a:r>
              <a:rPr lang="ko-KR" altLang="en-US" sz="2200" b="1" dirty="0" err="1">
                <a:solidFill>
                  <a:srgbClr val="996633"/>
                </a:solidFill>
              </a:rPr>
              <a:t>레쥬멜린</a:t>
            </a:r>
            <a:r>
              <a:rPr lang="en-US" altLang="ko-KR" sz="2200" b="1" dirty="0">
                <a:solidFill>
                  <a:srgbClr val="996633"/>
                </a:solidFill>
              </a:rPr>
              <a:t>(</a:t>
            </a:r>
            <a:r>
              <a:rPr lang="ko-KR" altLang="en-US" sz="2200" b="1" dirty="0">
                <a:solidFill>
                  <a:srgbClr val="996633"/>
                </a:solidFill>
              </a:rPr>
              <a:t>콩</a:t>
            </a:r>
            <a:r>
              <a:rPr lang="en-US" altLang="ko-KR" sz="2200" b="1" dirty="0"/>
              <a:t>), </a:t>
            </a:r>
            <a:r>
              <a:rPr lang="ko-KR" altLang="en-US" sz="2200" b="1" dirty="0"/>
              <a:t>리신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피마자</a:t>
            </a:r>
            <a:r>
              <a:rPr lang="en-US" altLang="ko-KR" sz="2200" b="1" dirty="0"/>
              <a:t>)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solidFill>
                  <a:srgbClr val="FF0066"/>
                </a:solidFill>
              </a:rPr>
              <a:t>② </a:t>
            </a:r>
            <a:r>
              <a:rPr lang="ko-KR" altLang="en-US" sz="2200" b="1" dirty="0">
                <a:solidFill>
                  <a:srgbClr val="FF0066"/>
                </a:solidFill>
              </a:rPr>
              <a:t>글로불린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물에 안 녹음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묽은산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알칼리에 용해됨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중성염류</a:t>
            </a:r>
            <a:r>
              <a:rPr lang="en-US" altLang="ko-KR" sz="2200" b="1" dirty="0"/>
              <a:t>(</a:t>
            </a:r>
            <a:r>
              <a:rPr lang="en-US" altLang="ko-KR" sz="2200" b="1" dirty="0" err="1"/>
              <a:t>NaCl</a:t>
            </a:r>
            <a:r>
              <a:rPr lang="en-US" altLang="ko-KR" sz="2200" b="1" dirty="0"/>
              <a:t>)</a:t>
            </a:r>
            <a:r>
              <a:rPr lang="ko-KR" altLang="en-US" sz="2200" b="1" dirty="0"/>
              <a:t>에 녹음</a:t>
            </a:r>
            <a:r>
              <a:rPr lang="en-US" altLang="ko-KR" sz="2200" b="1" dirty="0"/>
              <a:t>,</a:t>
            </a:r>
            <a:r>
              <a:rPr lang="en-US" altLang="ko-KR" sz="2200" b="1" dirty="0">
                <a:latin typeface="Arial" panose="020B0604020202020204" pitchFamily="34" charset="0"/>
              </a:rPr>
              <a:t>  </a:t>
            </a:r>
            <a:r>
              <a:rPr lang="ko-KR" altLang="en-US" sz="2200" b="1" dirty="0"/>
              <a:t>열에 의해 응고</a:t>
            </a:r>
            <a:r>
              <a:rPr lang="en-US" altLang="ko-KR" sz="2200" b="1" dirty="0"/>
              <a:t>. 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     </a:t>
            </a:r>
            <a:r>
              <a:rPr lang="ko-KR" altLang="en-US" sz="2200" b="1" dirty="0"/>
              <a:t>혈청 글로불린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락토글로불린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우유</a:t>
            </a:r>
            <a:r>
              <a:rPr lang="en-US" altLang="ko-KR" sz="2200" b="1" dirty="0"/>
              <a:t>), 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/>
              <a:t>     </a:t>
            </a:r>
            <a:r>
              <a:rPr lang="ko-KR" altLang="en-US" sz="2200" b="1" dirty="0" err="1"/>
              <a:t>피브리노오겐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혈장</a:t>
            </a:r>
            <a:r>
              <a:rPr lang="en-US" altLang="ko-KR" sz="2200" b="1" dirty="0"/>
              <a:t>), </a:t>
            </a:r>
            <a:r>
              <a:rPr lang="ko-KR" altLang="en-US" sz="2200" b="1" dirty="0" err="1">
                <a:solidFill>
                  <a:srgbClr val="3333FF"/>
                </a:solidFill>
              </a:rPr>
              <a:t>글리시닌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콩</a:t>
            </a:r>
            <a:r>
              <a:rPr lang="en-US" altLang="ko-KR" sz="2200" b="1" dirty="0">
                <a:solidFill>
                  <a:srgbClr val="3333FF"/>
                </a:solidFill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1125539"/>
            <a:ext cx="1992313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0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98"/>
    </mc:Choice>
    <mc:Fallback xmlns="">
      <p:transition spd="slow" advTm="106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4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6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8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4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207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1476104" y="1007203"/>
            <a:ext cx="8908868" cy="489721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solidFill>
                  <a:srgbClr val="FF0066"/>
                </a:solidFill>
              </a:rPr>
              <a:t>③ </a:t>
            </a:r>
            <a:r>
              <a:rPr lang="ko-KR" altLang="en-US" sz="2200" b="1" dirty="0" err="1">
                <a:solidFill>
                  <a:srgbClr val="FF0066"/>
                </a:solidFill>
              </a:rPr>
              <a:t>글루텔린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물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염류에</a:t>
            </a:r>
            <a:r>
              <a:rPr lang="ko-KR" altLang="en-US" sz="2200" b="1" dirty="0"/>
              <a:t> 녹지 않음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묽은산</a:t>
            </a:r>
            <a:r>
              <a:rPr lang="en-US" altLang="ko-KR" sz="2200" b="1" dirty="0"/>
              <a:t>,  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/>
              <a:t>                    </a:t>
            </a:r>
            <a:r>
              <a:rPr lang="ko-KR" altLang="en-US" sz="2200" b="1" dirty="0"/>
              <a:t>알칼리에 용해</a:t>
            </a:r>
            <a:r>
              <a:rPr lang="en-US" altLang="ko-KR" sz="2200" b="1" dirty="0"/>
              <a:t>.</a:t>
            </a:r>
            <a:r>
              <a:rPr lang="en-US" altLang="ko-KR" sz="2200" b="1" dirty="0">
                <a:latin typeface="Arial" panose="020B0604020202020204" pitchFamily="34" charset="0"/>
              </a:rPr>
              <a:t>  </a:t>
            </a:r>
            <a:r>
              <a:rPr lang="ko-KR" altLang="en-US" sz="2200" b="1" dirty="0" err="1"/>
              <a:t>글루타민산이</a:t>
            </a:r>
            <a:r>
              <a:rPr lang="ko-KR" altLang="en-US" sz="2200" b="1" dirty="0"/>
              <a:t> 많음</a:t>
            </a:r>
            <a:r>
              <a:rPr lang="en-US" altLang="ko-KR" sz="2200" b="1" dirty="0"/>
              <a:t>.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/>
              <a:t>            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 err="1">
                <a:solidFill>
                  <a:srgbClr val="3333FF"/>
                </a:solidFill>
              </a:rPr>
              <a:t>글루테닌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밀</a:t>
            </a:r>
            <a:r>
              <a:rPr lang="en-US" altLang="ko-KR" sz="2200" b="1" dirty="0">
                <a:solidFill>
                  <a:srgbClr val="3333FF"/>
                </a:solidFill>
              </a:rPr>
              <a:t>), </a:t>
            </a:r>
            <a:r>
              <a:rPr lang="ko-KR" altLang="en-US" sz="2200" b="1" dirty="0" err="1">
                <a:solidFill>
                  <a:srgbClr val="3333FF"/>
                </a:solidFill>
              </a:rPr>
              <a:t>오리제닌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쌀</a:t>
            </a:r>
            <a:r>
              <a:rPr lang="en-US" altLang="ko-KR" sz="2200" b="1" dirty="0">
                <a:solidFill>
                  <a:srgbClr val="3333FF"/>
                </a:solidFill>
              </a:rPr>
              <a:t>), </a:t>
            </a:r>
            <a:r>
              <a:rPr lang="ko-KR" altLang="en-US" sz="2200" b="1" dirty="0" err="1">
                <a:solidFill>
                  <a:srgbClr val="3333FF"/>
                </a:solidFill>
              </a:rPr>
              <a:t>호데닌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보리</a:t>
            </a:r>
            <a:r>
              <a:rPr lang="en-US" altLang="ko-KR" sz="2200" b="1" dirty="0">
                <a:solidFill>
                  <a:srgbClr val="3333FF"/>
                </a:solidFill>
              </a:rPr>
              <a:t>)</a:t>
            </a:r>
            <a:endParaRPr lang="en-US" altLang="ko-KR" sz="2200" dirty="0"/>
          </a:p>
          <a:p>
            <a:pPr>
              <a:lnSpc>
                <a:spcPts val="4000"/>
              </a:lnSpc>
              <a:buNone/>
            </a:pPr>
            <a:r>
              <a:rPr lang="en-US" altLang="ko-KR" sz="2200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④ </a:t>
            </a:r>
            <a:r>
              <a:rPr lang="ko-KR" altLang="en-US" sz="2200" b="1" dirty="0" err="1">
                <a:solidFill>
                  <a:srgbClr val="FF0066"/>
                </a:solidFill>
              </a:rPr>
              <a:t>프롤라민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물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염류용액에</a:t>
            </a:r>
            <a:r>
              <a:rPr lang="ko-KR" altLang="en-US" sz="2200" b="1" dirty="0"/>
              <a:t> 안 녹음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묽은산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알칼리에 녹음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글리신을</a:t>
            </a:r>
            <a:r>
              <a:rPr lang="ko-KR" altLang="en-US" sz="2200" b="1" dirty="0"/>
              <a:t> 적게 가짐</a:t>
            </a:r>
            <a:r>
              <a:rPr lang="en-US" altLang="ko-KR" sz="2200" b="1" dirty="0"/>
              <a:t>.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 err="1"/>
              <a:t>글리아딘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밀</a:t>
            </a:r>
            <a:r>
              <a:rPr lang="en-US" altLang="ko-KR" sz="2200" b="1" dirty="0"/>
              <a:t>), </a:t>
            </a:r>
            <a:r>
              <a:rPr lang="ko-KR" altLang="en-US" sz="2200" b="1" dirty="0"/>
              <a:t>제인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옥수수</a:t>
            </a:r>
            <a:r>
              <a:rPr lang="en-US" altLang="ko-KR" sz="2200" b="1" dirty="0"/>
              <a:t>) 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⑤ </a:t>
            </a:r>
            <a:r>
              <a:rPr lang="ko-KR" altLang="en-US" sz="2200" b="1" dirty="0" err="1">
                <a:solidFill>
                  <a:srgbClr val="FF0066"/>
                </a:solidFill>
              </a:rPr>
              <a:t>히스톤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염기성 아미노산 함량이 많음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가열에 의해 응고되지 않음</a:t>
            </a:r>
            <a:r>
              <a:rPr lang="en-US" altLang="ko-KR" sz="2200" b="1" dirty="0"/>
              <a:t>,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핵산과 결합하여 존재</a:t>
            </a:r>
            <a:r>
              <a:rPr lang="en-US" altLang="ko-KR" sz="2200" b="1" dirty="0"/>
              <a:t>.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⑥ </a:t>
            </a:r>
            <a:r>
              <a:rPr lang="ko-KR" altLang="en-US" sz="2200" b="1" dirty="0" err="1">
                <a:solidFill>
                  <a:srgbClr val="FF0066"/>
                </a:solidFill>
              </a:rPr>
              <a:t>프로타민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염기성 아미노산 함량이 많음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핵산과 결합하여 </a:t>
            </a:r>
            <a:r>
              <a:rPr lang="ko-KR" altLang="en-US" sz="2200" b="1" dirty="0" smtClean="0"/>
              <a:t>존재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73419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79"/>
    </mc:Choice>
    <mc:Fallback xmlns="">
      <p:transition spd="slow" advTm="51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6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8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3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1254035" y="1195478"/>
            <a:ext cx="9888583" cy="4682807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lnSpc>
                <a:spcPts val="3500"/>
              </a:lnSpc>
              <a:buNone/>
            </a:pPr>
            <a:r>
              <a:rPr lang="en-US" altLang="ko-KR" sz="2200" b="1" dirty="0" smtClean="0">
                <a:solidFill>
                  <a:srgbClr val="FF0066"/>
                </a:solidFill>
              </a:rPr>
              <a:t>9.2 </a:t>
            </a:r>
            <a:r>
              <a:rPr lang="ko-KR" altLang="en-US" sz="2200" b="1" dirty="0" err="1">
                <a:solidFill>
                  <a:srgbClr val="FF0066"/>
                </a:solidFill>
              </a:rPr>
              <a:t>복합단백질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>
                <a:solidFill>
                  <a:srgbClr val="3333FF"/>
                </a:solidFill>
              </a:rPr>
              <a:t>아미노산 이외의 물질과 결합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3333FF"/>
                </a:solidFill>
              </a:rPr>
              <a:t>                          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핵산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>
                <a:solidFill>
                  <a:srgbClr val="3333FF"/>
                </a:solidFill>
              </a:rPr>
              <a:t>당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>
                <a:solidFill>
                  <a:srgbClr val="3333FF"/>
                </a:solidFill>
              </a:rPr>
              <a:t>지질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>
                <a:solidFill>
                  <a:srgbClr val="3333FF"/>
                </a:solidFill>
              </a:rPr>
              <a:t>색소 등</a:t>
            </a:r>
            <a:r>
              <a:rPr lang="en-US" altLang="ko-KR" sz="2200" b="1" dirty="0">
                <a:solidFill>
                  <a:srgbClr val="3333FF"/>
                </a:solidFill>
              </a:rPr>
              <a:t>)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① </a:t>
            </a:r>
            <a:r>
              <a:rPr lang="ko-KR" altLang="en-US" sz="2200" b="1" dirty="0" err="1">
                <a:solidFill>
                  <a:srgbClr val="FF0066"/>
                </a:solidFill>
              </a:rPr>
              <a:t>인단백질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인산이 결합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카제인</a:t>
            </a:r>
            <a:r>
              <a:rPr lang="en-US" altLang="ko-KR" sz="2200" b="1" dirty="0"/>
              <a:t>(casein)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② </a:t>
            </a:r>
            <a:r>
              <a:rPr lang="ko-KR" altLang="en-US" sz="2200" b="1" dirty="0" err="1">
                <a:solidFill>
                  <a:srgbClr val="FF0066"/>
                </a:solidFill>
              </a:rPr>
              <a:t>당단백질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mucin(</a:t>
            </a:r>
            <a:r>
              <a:rPr lang="ko-KR" altLang="en-US" sz="2200" b="1" dirty="0"/>
              <a:t>산에 침전됨</a:t>
            </a:r>
            <a:r>
              <a:rPr lang="en-US" altLang="ko-KR" sz="2200" b="1" dirty="0"/>
              <a:t>), mucoid(</a:t>
            </a:r>
            <a:r>
              <a:rPr lang="ko-KR" altLang="en-US" sz="2200" b="1" dirty="0" smtClean="0"/>
              <a:t>침전되지 </a:t>
            </a:r>
            <a:r>
              <a:rPr lang="ko-KR" altLang="en-US" sz="2200" b="1" dirty="0"/>
              <a:t>않는 것</a:t>
            </a:r>
            <a:r>
              <a:rPr lang="en-US" altLang="ko-KR" sz="2200" b="1" dirty="0"/>
              <a:t>)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③ </a:t>
            </a:r>
            <a:r>
              <a:rPr lang="ko-KR" altLang="en-US" sz="2200" b="1" dirty="0" err="1">
                <a:solidFill>
                  <a:srgbClr val="FF0066"/>
                </a:solidFill>
              </a:rPr>
              <a:t>지질단백질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LDL, HDL, VLDL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④ </a:t>
            </a:r>
            <a:r>
              <a:rPr lang="ko-KR" altLang="en-US" sz="2200" b="1" dirty="0" err="1">
                <a:solidFill>
                  <a:srgbClr val="FF0066"/>
                </a:solidFill>
              </a:rPr>
              <a:t>색소단백질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헤모글로빈</a:t>
            </a:r>
            <a:r>
              <a:rPr lang="en-US" altLang="ko-KR" sz="2200" b="1" dirty="0"/>
              <a:t>(hemoglobin),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/>
              <a:t>                        </a:t>
            </a:r>
            <a:r>
              <a:rPr lang="ko-KR" altLang="en-US" sz="2200" b="1" dirty="0" err="1"/>
              <a:t>미오글로빈</a:t>
            </a:r>
            <a:r>
              <a:rPr lang="en-US" altLang="ko-KR" sz="2200" b="1" dirty="0"/>
              <a:t>(myoglobin)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FF0066"/>
                </a:solidFill>
              </a:rPr>
              <a:t>⑤ </a:t>
            </a:r>
            <a:r>
              <a:rPr lang="ko-KR" altLang="en-US" sz="2200" b="1" dirty="0" err="1">
                <a:solidFill>
                  <a:srgbClr val="FF0066"/>
                </a:solidFill>
              </a:rPr>
              <a:t>금속단백질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금속이온</a:t>
            </a:r>
            <a:r>
              <a:rPr lang="en-US" altLang="ko-KR" sz="2200" b="1" dirty="0"/>
              <a:t>(Fe, Cu, Zn)</a:t>
            </a:r>
            <a:r>
              <a:rPr lang="ko-KR" altLang="en-US" sz="2200" b="1" dirty="0"/>
              <a:t>과 결합</a:t>
            </a:r>
            <a:r>
              <a:rPr lang="en-US" altLang="ko-KR" sz="2200" b="1" dirty="0"/>
              <a:t>. </a:t>
            </a:r>
            <a:r>
              <a:rPr lang="ko-KR" altLang="en-US" sz="2200" b="1" dirty="0" smtClean="0"/>
              <a:t>헤모글로빈</a:t>
            </a:r>
            <a:r>
              <a:rPr lang="en-US" altLang="ko-KR" sz="2200" b="1" dirty="0"/>
              <a:t>(hemoglobin, </a:t>
            </a:r>
            <a:r>
              <a:rPr lang="ko-KR" altLang="en-US" sz="2200" b="1" dirty="0"/>
              <a:t>철</a:t>
            </a:r>
            <a:r>
              <a:rPr lang="en-US" altLang="ko-KR" sz="2200" b="1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88093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77"/>
    </mc:Choice>
    <mc:Fallback xmlns="">
      <p:transition spd="slow" advTm="89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6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8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1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502229" y="620714"/>
            <a:ext cx="9379131" cy="583247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ts val="3500"/>
              </a:lnSpc>
              <a:buNone/>
            </a:pPr>
            <a:r>
              <a:rPr lang="en-US" altLang="ko-KR" sz="2200" b="1" dirty="0" smtClean="0">
                <a:solidFill>
                  <a:srgbClr val="FF0066"/>
                </a:solidFill>
              </a:rPr>
              <a:t>9.3 </a:t>
            </a:r>
            <a:r>
              <a:rPr lang="ko-KR" altLang="en-US" sz="2200" b="1" dirty="0" err="1">
                <a:solidFill>
                  <a:srgbClr val="FF0066"/>
                </a:solidFill>
              </a:rPr>
              <a:t>유도단백질</a:t>
            </a:r>
            <a:r>
              <a:rPr lang="ko-KR" altLang="en-US" sz="2200" b="1" dirty="0">
                <a:solidFill>
                  <a:srgbClr val="FF0066"/>
                </a:solidFill>
              </a:rPr>
              <a:t> </a:t>
            </a:r>
            <a:r>
              <a:rPr lang="en-US" altLang="ko-KR" sz="2200" b="1" dirty="0">
                <a:solidFill>
                  <a:srgbClr val="FF0066"/>
                </a:solidFill>
              </a:rPr>
              <a:t>-</a:t>
            </a:r>
            <a:r>
              <a:rPr lang="en-US" altLang="ko-KR" sz="2200" b="1" dirty="0"/>
              <a:t> </a:t>
            </a:r>
            <a:r>
              <a:rPr lang="ko-KR" altLang="en-US" sz="2200" b="1" dirty="0" err="1">
                <a:solidFill>
                  <a:srgbClr val="3333FF"/>
                </a:solidFill>
              </a:rPr>
              <a:t>단순단백질</a:t>
            </a:r>
            <a:r>
              <a:rPr lang="en-US" altLang="ko-KR" sz="2200" b="1" dirty="0">
                <a:solidFill>
                  <a:srgbClr val="3333FF"/>
                </a:solidFill>
              </a:rPr>
              <a:t>, </a:t>
            </a:r>
            <a:r>
              <a:rPr lang="ko-KR" altLang="en-US" sz="2200" b="1" dirty="0">
                <a:solidFill>
                  <a:srgbClr val="3333FF"/>
                </a:solidFill>
              </a:rPr>
              <a:t>복합단백질이 물리적 또는 화학적으로 변화된 것</a:t>
            </a:r>
            <a:r>
              <a:rPr lang="en-US" altLang="ko-KR" sz="2200" b="1" dirty="0">
                <a:solidFill>
                  <a:srgbClr val="3333FF"/>
                </a:solidFill>
              </a:rPr>
              <a:t>.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solidFill>
                  <a:srgbClr val="3333FF"/>
                </a:solidFill>
              </a:rPr>
              <a:t/>
            </a:r>
            <a:br>
              <a:rPr lang="en-US" altLang="ko-KR" sz="2200" b="1" dirty="0">
                <a:solidFill>
                  <a:srgbClr val="3333FF"/>
                </a:solidFill>
              </a:rPr>
            </a:br>
            <a:r>
              <a:rPr lang="en-US" altLang="ko-KR" sz="2200" b="1" dirty="0">
                <a:solidFill>
                  <a:srgbClr val="0000FF"/>
                </a:solidFill>
              </a:rPr>
              <a:t>1) </a:t>
            </a:r>
            <a:r>
              <a:rPr lang="ko-KR" altLang="en-US" sz="2200" b="1" dirty="0">
                <a:solidFill>
                  <a:srgbClr val="0000FF"/>
                </a:solidFill>
              </a:rPr>
              <a:t>제</a:t>
            </a:r>
            <a:r>
              <a:rPr lang="en-US" altLang="ko-KR" sz="2200" b="1" dirty="0">
                <a:solidFill>
                  <a:srgbClr val="0000FF"/>
                </a:solidFill>
              </a:rPr>
              <a:t>1</a:t>
            </a:r>
            <a:r>
              <a:rPr lang="ko-KR" altLang="en-US" sz="2200" b="1" dirty="0">
                <a:solidFill>
                  <a:srgbClr val="0000FF"/>
                </a:solidFill>
              </a:rPr>
              <a:t>차 </a:t>
            </a:r>
            <a:r>
              <a:rPr lang="ko-KR" altLang="en-US" sz="2200" b="1" dirty="0" err="1">
                <a:solidFill>
                  <a:srgbClr val="0000FF"/>
                </a:solidFill>
              </a:rPr>
              <a:t>유도단백질</a:t>
            </a:r>
            <a:r>
              <a:rPr lang="ko-KR" altLang="en-US" sz="2200" b="1" dirty="0">
                <a:solidFill>
                  <a:srgbClr val="0000FF"/>
                </a:solidFill>
              </a:rPr>
              <a:t> </a:t>
            </a:r>
            <a:r>
              <a:rPr lang="en-US" altLang="ko-KR" sz="2200" b="1" dirty="0">
                <a:solidFill>
                  <a:srgbClr val="0000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산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알칼리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효소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가열 등에 의해 </a:t>
            </a:r>
            <a:r>
              <a:rPr lang="ko-KR" altLang="en-US" sz="2200" b="1" dirty="0" smtClean="0"/>
              <a:t>약간</a:t>
            </a:r>
            <a:r>
              <a:rPr lang="en-US" altLang="ko-KR" sz="2200" b="1" dirty="0" smtClean="0"/>
              <a:t> </a:t>
            </a:r>
            <a:r>
              <a:rPr lang="ko-KR" altLang="en-US" sz="2200" b="1" dirty="0"/>
              <a:t>변성된 것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     </a:t>
            </a:r>
            <a:r>
              <a:rPr lang="en-US" altLang="ko-KR" sz="2200" b="1" dirty="0"/>
              <a:t>․ </a:t>
            </a:r>
            <a:r>
              <a:rPr lang="ko-KR" altLang="en-US" sz="2200" b="1" dirty="0"/>
              <a:t>단백질의 구조가 변함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분자량은 </a:t>
            </a:r>
            <a:r>
              <a:rPr lang="ko-KR" altLang="en-US" sz="2200" b="1" dirty="0" err="1"/>
              <a:t>변화없슴</a:t>
            </a:r>
            <a:r>
              <a:rPr lang="en-US" altLang="ko-KR" sz="2200" b="1" dirty="0"/>
              <a:t>,</a:t>
            </a:r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latin typeface="Arial" panose="020B0604020202020204" pitchFamily="34" charset="0"/>
              </a:rPr>
              <a:t>      </a:t>
            </a:r>
            <a:r>
              <a:rPr lang="en-US" altLang="ko-KR" sz="2200" b="1" dirty="0"/>
              <a:t>․ </a:t>
            </a:r>
            <a:r>
              <a:rPr lang="ko-KR" altLang="en-US" sz="2200" b="1" dirty="0"/>
              <a:t>용해도 감소 현상이 많음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0000FF"/>
                </a:solidFill>
              </a:rPr>
              <a:t>① </a:t>
            </a:r>
            <a:r>
              <a:rPr lang="en-US" altLang="ko-KR" sz="2200" b="1" dirty="0" err="1">
                <a:solidFill>
                  <a:srgbClr val="0000FF"/>
                </a:solidFill>
              </a:rPr>
              <a:t>paracasein</a:t>
            </a:r>
            <a:r>
              <a:rPr lang="en-US" altLang="ko-KR" sz="2200" b="1" dirty="0">
                <a:solidFill>
                  <a:srgbClr val="0000FF"/>
                </a:solidFill>
              </a:rPr>
              <a:t> 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카제인이</a:t>
            </a:r>
            <a:r>
              <a:rPr lang="ko-KR" altLang="en-US" sz="2200" b="1" dirty="0"/>
              <a:t> 효소에 의해 응고된 것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0000FF"/>
                </a:solidFill>
              </a:rPr>
              <a:t>② </a:t>
            </a:r>
            <a:r>
              <a:rPr lang="ko-KR" altLang="en-US" sz="2200" b="1" dirty="0" err="1">
                <a:solidFill>
                  <a:srgbClr val="0000FF"/>
                </a:solidFill>
              </a:rPr>
              <a:t>피브린</a:t>
            </a:r>
            <a:r>
              <a:rPr lang="en-US" altLang="ko-KR" sz="2200" b="1" dirty="0">
                <a:solidFill>
                  <a:srgbClr val="0000FF"/>
                </a:solidFill>
              </a:rPr>
              <a:t>(fibrin)</a:t>
            </a:r>
            <a:r>
              <a:rPr lang="en-US" altLang="ko-KR" sz="2200" b="1" dirty="0">
                <a:solidFill>
                  <a:srgbClr val="0000FF"/>
                </a:solidFill>
                <a:latin typeface="Arial" panose="020B0604020202020204" pitchFamily="34" charset="0"/>
              </a:rPr>
              <a:t> </a:t>
            </a:r>
            <a:r>
              <a:rPr lang="en-US" altLang="ko-KR" sz="2200" b="1" dirty="0">
                <a:solidFill>
                  <a:srgbClr val="0000FF"/>
                </a:solidFill>
              </a:rPr>
              <a:t> 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혈액 중의 </a:t>
            </a:r>
            <a:r>
              <a:rPr lang="ko-KR" altLang="en-US" sz="2200" b="1" dirty="0" err="1"/>
              <a:t>피브리노오겐</a:t>
            </a:r>
            <a:r>
              <a:rPr lang="en-US" altLang="ko-KR" sz="2200" b="1" dirty="0"/>
              <a:t>(fibrinogen)</a:t>
            </a:r>
            <a:r>
              <a:rPr lang="ko-KR" altLang="en-US" sz="2200" b="1" dirty="0"/>
              <a:t>이 변화한 것</a:t>
            </a:r>
            <a:r>
              <a:rPr lang="en-US" altLang="ko-KR" sz="2200" b="1" dirty="0"/>
              <a:t>, </a:t>
            </a:r>
            <a:endParaRPr lang="en-US" altLang="ko-KR" sz="2200" b="1" dirty="0" smtClean="0"/>
          </a:p>
          <a:p>
            <a:pPr>
              <a:lnSpc>
                <a:spcPts val="3500"/>
              </a:lnSpc>
              <a:buNone/>
            </a:pPr>
            <a:r>
              <a:rPr lang="en-US" altLang="ko-KR" sz="2200" b="1" dirty="0"/>
              <a:t> </a:t>
            </a:r>
            <a:r>
              <a:rPr lang="en-US" altLang="ko-KR" sz="2200" b="1" dirty="0" smtClean="0"/>
              <a:t>                        </a:t>
            </a:r>
            <a:r>
              <a:rPr lang="ko-KR" altLang="en-US" sz="2200" b="1" dirty="0" smtClean="0"/>
              <a:t>혈액응고에 </a:t>
            </a:r>
            <a:r>
              <a:rPr lang="ko-KR" altLang="en-US" sz="2200" b="1" dirty="0"/>
              <a:t>중요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0000FF"/>
                </a:solidFill>
              </a:rPr>
              <a:t>③ 젤라틴</a:t>
            </a:r>
            <a:r>
              <a:rPr lang="en-US" altLang="ko-KR" sz="2200" b="1" dirty="0">
                <a:solidFill>
                  <a:srgbClr val="0000FF"/>
                </a:solidFill>
              </a:rPr>
              <a:t>(gelatin) 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콜라겐을 가열하여 얻어진 것</a:t>
            </a:r>
            <a:r>
              <a:rPr lang="ko-KR" alt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99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531"/>
    </mc:Choice>
    <mc:Fallback xmlns="">
      <p:transition spd="slow" advTm="243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9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6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7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3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5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1502229" y="1837009"/>
            <a:ext cx="9300754" cy="3427321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ts val="3500"/>
              </a:lnSpc>
              <a:buNone/>
            </a:pPr>
            <a:r>
              <a:rPr lang="en-US" altLang="ko-KR" sz="2200" b="1" dirty="0">
                <a:solidFill>
                  <a:srgbClr val="FF0066"/>
                </a:solidFill>
              </a:rPr>
              <a:t>  (2) </a:t>
            </a:r>
            <a:r>
              <a:rPr lang="ko-KR" altLang="en-US" sz="2200" b="1" dirty="0">
                <a:solidFill>
                  <a:srgbClr val="FF0066"/>
                </a:solidFill>
              </a:rPr>
              <a:t>제 </a:t>
            </a:r>
            <a:r>
              <a:rPr lang="en-US" altLang="ko-KR" sz="2200" b="1" dirty="0">
                <a:solidFill>
                  <a:srgbClr val="FF0066"/>
                </a:solidFill>
              </a:rPr>
              <a:t>2</a:t>
            </a:r>
            <a:r>
              <a:rPr lang="ko-KR" altLang="en-US" sz="2200" b="1" dirty="0">
                <a:solidFill>
                  <a:srgbClr val="FF0066"/>
                </a:solidFill>
              </a:rPr>
              <a:t>차 유도 단백질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/>
              <a:t>ㆍ</a:t>
            </a:r>
            <a:r>
              <a:rPr lang="ko-KR" altLang="en-US" sz="2200" b="1" dirty="0" err="1"/>
              <a:t>자연단백질의</a:t>
            </a:r>
            <a:r>
              <a:rPr lang="ko-KR" altLang="en-US" sz="2200" b="1" dirty="0"/>
              <a:t> </a:t>
            </a:r>
            <a:r>
              <a:rPr lang="ko-KR" altLang="en-US" sz="2200" b="1" dirty="0" err="1"/>
              <a:t>펩타이드</a:t>
            </a:r>
            <a:r>
              <a:rPr lang="ko-KR" altLang="en-US" sz="2200" b="1" dirty="0"/>
              <a:t> 결합이 끊어져 아미노산이 되기까지의 </a:t>
            </a:r>
            <a:r>
              <a:rPr lang="ko-KR" altLang="en-US" sz="2200" b="1" dirty="0" err="1"/>
              <a:t>중간체</a:t>
            </a:r>
            <a:endParaRPr lang="en-US" altLang="ko-KR" sz="2200" b="1" dirty="0"/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/>
              <a:t>ㆍ</a:t>
            </a:r>
            <a:r>
              <a:rPr lang="ko-KR" altLang="en-US" sz="2200" b="1" dirty="0" err="1"/>
              <a:t>용해도</a:t>
            </a:r>
            <a:r>
              <a:rPr lang="ko-KR" altLang="en-US" sz="2200" b="1" dirty="0"/>
              <a:t> 증가</a:t>
            </a:r>
            <a:r>
              <a:rPr lang="en-US" altLang="ko-KR" sz="2200" b="1" dirty="0"/>
              <a:t>,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분자량 감소</a:t>
            </a:r>
            <a:r>
              <a:rPr lang="en-US" altLang="ko-KR" sz="2200" b="1" dirty="0"/>
              <a:t>.</a:t>
            </a:r>
          </a:p>
          <a:p>
            <a:pPr>
              <a:lnSpc>
                <a:spcPts val="3500"/>
              </a:lnSpc>
              <a:buNone/>
            </a:pPr>
            <a:r>
              <a:rPr lang="ko-KR" altLang="en-US" sz="2200" dirty="0" err="1">
                <a:solidFill>
                  <a:srgbClr val="3333FF"/>
                </a:solidFill>
              </a:rPr>
              <a:t>ㆍ</a:t>
            </a:r>
            <a:r>
              <a:rPr lang="ko-KR" altLang="en-US" sz="2200" b="1" dirty="0" err="1">
                <a:solidFill>
                  <a:srgbClr val="3333FF"/>
                </a:solidFill>
              </a:rPr>
              <a:t>프로테오스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en-US" altLang="ko-KR" sz="2200" b="1" dirty="0" err="1">
                <a:solidFill>
                  <a:srgbClr val="3333FF"/>
                </a:solidFill>
              </a:rPr>
              <a:t>proteose</a:t>
            </a:r>
            <a:r>
              <a:rPr lang="en-US" altLang="ko-KR" sz="2200" b="1" dirty="0">
                <a:solidFill>
                  <a:srgbClr val="3333FF"/>
                </a:solidFill>
              </a:rPr>
              <a:t>) → </a:t>
            </a:r>
            <a:r>
              <a:rPr lang="ko-KR" altLang="en-US" sz="2200" b="1" dirty="0">
                <a:solidFill>
                  <a:srgbClr val="3333FF"/>
                </a:solidFill>
              </a:rPr>
              <a:t>펩톤</a:t>
            </a:r>
            <a:r>
              <a:rPr lang="en-US" altLang="ko-KR" sz="2200" b="1" dirty="0">
                <a:solidFill>
                  <a:srgbClr val="3333FF"/>
                </a:solidFill>
              </a:rPr>
              <a:t>(peptone) → </a:t>
            </a:r>
            <a:r>
              <a:rPr lang="ko-KR" altLang="en-US" sz="2200" b="1" dirty="0" err="1">
                <a:solidFill>
                  <a:srgbClr val="3333FF"/>
                </a:solidFill>
              </a:rPr>
              <a:t>펩타이드</a:t>
            </a:r>
            <a:r>
              <a:rPr lang="en-US" altLang="ko-KR" sz="2200" b="1" dirty="0">
                <a:solidFill>
                  <a:srgbClr val="3333FF"/>
                </a:solidFill>
              </a:rPr>
              <a:t>(peptide) → </a:t>
            </a:r>
            <a:r>
              <a:rPr lang="ko-KR" altLang="en-US" sz="2200" b="1" dirty="0">
                <a:solidFill>
                  <a:srgbClr val="3333FF"/>
                </a:solidFill>
              </a:rPr>
              <a:t>아미노산</a:t>
            </a:r>
          </a:p>
        </p:txBody>
      </p:sp>
    </p:spTree>
    <p:extLst>
      <p:ext uri="{BB962C8B-B14F-4D97-AF65-F5344CB8AC3E}">
        <p14:creationId xmlns:p14="http://schemas.microsoft.com/office/powerpoint/2010/main" val="294909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80"/>
    </mc:Choice>
    <mc:Fallback xmlns="">
      <p:transition spd="slow" advTm="90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4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260351"/>
            <a:ext cx="8229600" cy="5865813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ko-KR" sz="2200" b="1">
                <a:solidFill>
                  <a:srgbClr val="FF0066"/>
                </a:solidFill>
              </a:rPr>
              <a:t>9. </a:t>
            </a:r>
            <a:r>
              <a:rPr lang="ko-KR" altLang="en-US" sz="2200" b="1">
                <a:solidFill>
                  <a:srgbClr val="FF0066"/>
                </a:solidFill>
              </a:rPr>
              <a:t>단백질의 구조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o-KR" altLang="en-US" sz="2200" b="1">
                <a:latin typeface="Arial" panose="020B0604020202020204" pitchFamily="34" charset="0"/>
              </a:rPr>
              <a:t> </a:t>
            </a:r>
            <a:r>
              <a:rPr lang="ko-KR" altLang="en-US" sz="2200">
                <a:solidFill>
                  <a:srgbClr val="3333FF"/>
                </a:solidFill>
              </a:rPr>
              <a:t>ㆍ</a:t>
            </a:r>
            <a:r>
              <a:rPr lang="en-US" altLang="ko-KR" sz="2200" b="1">
                <a:solidFill>
                  <a:srgbClr val="3333FF"/>
                </a:solidFill>
              </a:rPr>
              <a:t>1</a:t>
            </a:r>
            <a:r>
              <a:rPr lang="ko-KR" altLang="en-US" sz="2200" b="1">
                <a:solidFill>
                  <a:srgbClr val="3333FF"/>
                </a:solidFill>
              </a:rPr>
              <a:t>차구조 </a:t>
            </a:r>
            <a:r>
              <a:rPr lang="en-US" altLang="ko-KR" sz="2200" b="1">
                <a:solidFill>
                  <a:srgbClr val="3333FF"/>
                </a:solidFill>
              </a:rPr>
              <a:t>: </a:t>
            </a:r>
            <a:r>
              <a:rPr lang="ko-KR" altLang="en-US" sz="2200" b="1">
                <a:solidFill>
                  <a:srgbClr val="3333FF"/>
                </a:solidFill>
              </a:rPr>
              <a:t>펩타이드 결합</a:t>
            </a:r>
            <a:r>
              <a:rPr lang="ko-KR" altLang="en-US" sz="2200"/>
              <a:t> </a:t>
            </a:r>
            <a:r>
              <a:rPr lang="en-US" altLang="ko-KR" sz="2200" b="1"/>
              <a:t>(</a:t>
            </a:r>
            <a:r>
              <a:rPr lang="ko-KR" altLang="en-US" sz="2200" b="1"/>
              <a:t>예</a:t>
            </a:r>
            <a:r>
              <a:rPr lang="en-US" altLang="ko-KR" sz="2200" b="1"/>
              <a:t>:</a:t>
            </a:r>
            <a:r>
              <a:rPr lang="ko-KR" altLang="en-US" sz="2200" b="1"/>
              <a:t>난백 라이소자임</a:t>
            </a:r>
            <a:r>
              <a:rPr lang="en-US" altLang="ko-KR" sz="2200" b="1"/>
              <a:t>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ko-KR" smtClean="0"/>
              <a:t>  </a:t>
            </a:r>
            <a:r>
              <a:rPr lang="en-US" altLang="ko-KR" smtClean="0">
                <a:latin typeface="Arial" panose="020B0604020202020204" pitchFamily="34" charset="0"/>
              </a:rPr>
              <a:t>    </a:t>
            </a:r>
            <a:r>
              <a:rPr lang="en-US" altLang="ko-KR" smtClean="0"/>
              <a:t/>
            </a:r>
            <a:br>
              <a:rPr lang="en-US" altLang="ko-KR" smtClean="0"/>
            </a:br>
            <a:endParaRPr lang="en-US" altLang="ko-KR" smtClean="0"/>
          </a:p>
        </p:txBody>
      </p:sp>
      <p:pic>
        <p:nvPicPr>
          <p:cNvPr id="19459" name="Picture 4" descr="peptb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1700213"/>
            <a:ext cx="5111750" cy="399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16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31"/>
    </mc:Choice>
    <mc:Fallback xmlns="">
      <p:transition spd="slow" advTm="112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280161" y="620712"/>
            <a:ext cx="9287690" cy="5623333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ko-KR" sz="2200" dirty="0">
                <a:latin typeface="Arial" panose="020B0604020202020204" pitchFamily="34" charset="0"/>
              </a:rPr>
              <a:t> </a:t>
            </a:r>
            <a:r>
              <a:rPr lang="ko-KR" altLang="en-US" sz="2200" dirty="0" err="1">
                <a:solidFill>
                  <a:srgbClr val="3333FF"/>
                </a:solidFill>
              </a:rPr>
              <a:t>ㆍ</a:t>
            </a:r>
            <a:r>
              <a:rPr lang="en-US" altLang="ko-KR" sz="2200" b="1" dirty="0">
                <a:solidFill>
                  <a:srgbClr val="3333FF"/>
                </a:solidFill>
              </a:rPr>
              <a:t>2</a:t>
            </a:r>
            <a:r>
              <a:rPr lang="ko-KR" altLang="en-US" sz="2200" b="1" dirty="0" err="1">
                <a:solidFill>
                  <a:srgbClr val="3333FF"/>
                </a:solidFill>
              </a:rPr>
              <a:t>차구조</a:t>
            </a:r>
            <a:r>
              <a:rPr lang="ko-KR" altLang="en-US" sz="2200" b="1" dirty="0">
                <a:solidFill>
                  <a:srgbClr val="3333FF"/>
                </a:solidFill>
              </a:rPr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o-KR" altLang="en-US" sz="2200" b="1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o-KR" altLang="en-US" sz="2200" b="1" dirty="0"/>
              <a:t>  </a:t>
            </a:r>
            <a:r>
              <a:rPr lang="ko-KR" altLang="en-US" sz="2200" b="1" dirty="0">
                <a:solidFill>
                  <a:srgbClr val="FF0000"/>
                </a:solidFill>
              </a:rPr>
              <a:t>①</a:t>
            </a:r>
            <a:r>
              <a:rPr lang="ko-KR" altLang="en-US" sz="2200" dirty="0">
                <a:solidFill>
                  <a:srgbClr val="FF0000"/>
                </a:solidFill>
              </a:rPr>
              <a:t> </a:t>
            </a:r>
            <a:r>
              <a:rPr lang="ko-KR" altLang="en-US" sz="2200" b="1" dirty="0" err="1">
                <a:solidFill>
                  <a:srgbClr val="FF0000"/>
                </a:solidFill>
              </a:rPr>
              <a:t>나선구조</a:t>
            </a:r>
            <a:r>
              <a:rPr lang="en-US" altLang="ko-KR" sz="2200" b="1" dirty="0">
                <a:solidFill>
                  <a:srgbClr val="FF0000"/>
                </a:solidFill>
              </a:rPr>
              <a:t>(α-helix) 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모발의 </a:t>
            </a:r>
            <a:r>
              <a:rPr lang="ko-KR" altLang="en-US" sz="2200" b="1" dirty="0" err="1"/>
              <a:t>케라틴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피브린</a:t>
            </a:r>
            <a:endParaRPr lang="ko-KR" altLang="en-US" sz="2200" b="1" dirty="0"/>
          </a:p>
          <a:p>
            <a:pPr>
              <a:buFont typeface="Wingdings 2" panose="05020102010507070707" pitchFamily="18" charset="2"/>
              <a:buNone/>
            </a:pPr>
            <a:r>
              <a:rPr lang="ko-KR" altLang="en-US" sz="2200" b="1" dirty="0"/>
              <a:t>  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Arial" panose="020B0604020202020204" pitchFamily="34" charset="0"/>
              <a:buNone/>
            </a:pPr>
            <a:r>
              <a:rPr lang="ko-KR" altLang="en-US" sz="2200" b="1" dirty="0">
                <a:solidFill>
                  <a:srgbClr val="FF0000"/>
                </a:solidFill>
              </a:rPr>
              <a:t>② </a:t>
            </a:r>
            <a:r>
              <a:rPr lang="ko-KR" altLang="en-US" sz="2200" b="1" dirty="0" err="1">
                <a:solidFill>
                  <a:srgbClr val="FF0000"/>
                </a:solidFill>
              </a:rPr>
              <a:t>병풍구조</a:t>
            </a:r>
            <a:r>
              <a:rPr lang="en-US" altLang="ko-KR" sz="2200" b="1" dirty="0">
                <a:solidFill>
                  <a:srgbClr val="FF0000"/>
                </a:solidFill>
              </a:rPr>
              <a:t>(β-sheet) 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견사</a:t>
            </a:r>
            <a:r>
              <a:rPr lang="en-US" altLang="ko-KR" sz="2200" b="1" dirty="0"/>
              <a:t>,</a:t>
            </a:r>
            <a:r>
              <a:rPr lang="ko-KR" altLang="en-US" sz="2200" b="1" dirty="0"/>
              <a:t> </a:t>
            </a:r>
            <a:r>
              <a:rPr lang="ko-KR" altLang="en-US" sz="2200" b="1" dirty="0" err="1"/>
              <a:t>피브로인</a:t>
            </a:r>
            <a:endParaRPr lang="ko-KR" altLang="en-US" sz="2200" b="1" dirty="0"/>
          </a:p>
          <a:p>
            <a:pPr>
              <a:buFont typeface="Wingdings 2" panose="05020102010507070707" pitchFamily="18" charset="2"/>
              <a:buNone/>
            </a:pPr>
            <a:endParaRPr lang="en-US" altLang="ko-KR" sz="2200" b="1" dirty="0"/>
          </a:p>
          <a:p>
            <a:pPr>
              <a:buFont typeface="Wingdings 2" panose="05020102010507070707" pitchFamily="18" charset="2"/>
              <a:buNone/>
            </a:pPr>
            <a:r>
              <a:rPr lang="ko-KR" altLang="en-US" sz="2200" b="1" dirty="0"/>
              <a:t>  * 모두</a:t>
            </a: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/>
              <a:t>수소결합에 의해 구조가 유지됨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ko-KR" sz="3000" b="1" dirty="0"/>
          </a:p>
        </p:txBody>
      </p:sp>
      <p:sp>
        <p:nvSpPr>
          <p:cNvPr id="22531" name="AutoShape 4" descr="단백질 3차원 구조 : 네이버 블로그"/>
          <p:cNvSpPr>
            <a:spLocks noChangeAspect="1" noChangeArrowheads="1"/>
          </p:cNvSpPr>
          <p:nvPr/>
        </p:nvSpPr>
        <p:spPr bwMode="auto">
          <a:xfrm>
            <a:off x="16002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3141664"/>
            <a:ext cx="27178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1916113"/>
            <a:ext cx="27495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93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850"/>
    </mc:Choice>
    <mc:Fallback xmlns="">
      <p:transition spd="slow" advTm="117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812800"/>
            <a:ext cx="8229600" cy="5576888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0000"/>
              </a:lnSpc>
              <a:buFont typeface="Wingdings 2" panose="05020102010507070707" pitchFamily="18" charset="2"/>
              <a:buNone/>
            </a:pPr>
            <a:r>
              <a:rPr lang="ko-KR" altLang="en-US" sz="2200" dirty="0" err="1">
                <a:solidFill>
                  <a:srgbClr val="3333FF"/>
                </a:solidFill>
              </a:rPr>
              <a:t>ㆍ</a:t>
            </a:r>
            <a:r>
              <a:rPr lang="en-US" altLang="ko-KR" sz="2200" b="1" dirty="0">
                <a:solidFill>
                  <a:srgbClr val="3333FF"/>
                </a:solidFill>
              </a:rPr>
              <a:t>3</a:t>
            </a:r>
            <a:r>
              <a:rPr lang="ko-KR" altLang="en-US" sz="2200" b="1" dirty="0" err="1">
                <a:solidFill>
                  <a:srgbClr val="3333FF"/>
                </a:solidFill>
              </a:rPr>
              <a:t>차구조</a:t>
            </a:r>
            <a:r>
              <a:rPr lang="ko-KR" altLang="en-US" sz="2200" b="1" dirty="0">
                <a:solidFill>
                  <a:srgbClr val="3333FF"/>
                </a:solidFill>
              </a:rPr>
              <a:t>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 err="1"/>
              <a:t>나선구조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병풍구조</a:t>
            </a:r>
            <a:r>
              <a:rPr lang="ko-KR" altLang="en-US" sz="2200" b="1" dirty="0"/>
              <a:t> 및 </a:t>
            </a:r>
            <a:r>
              <a:rPr lang="ko-KR" altLang="en-US" sz="2200" b="1" dirty="0" smtClean="0"/>
              <a:t>불규칙하게 </a:t>
            </a:r>
            <a:r>
              <a:rPr lang="ko-KR" altLang="en-US" sz="2200" b="1" dirty="0"/>
              <a:t>엉킨 구조</a:t>
            </a:r>
            <a:r>
              <a:rPr lang="en-US" altLang="ko-KR" sz="2200" b="1" dirty="0"/>
              <a:t>,  3D</a:t>
            </a:r>
          </a:p>
          <a:p>
            <a:pPr>
              <a:lnSpc>
                <a:spcPct val="110000"/>
              </a:lnSpc>
              <a:buFont typeface="Wingdings 2" panose="05020102010507070707" pitchFamily="18" charset="2"/>
              <a:buNone/>
            </a:pPr>
            <a:endParaRPr lang="ko-KR" altLang="en-US" sz="2200" b="1" dirty="0"/>
          </a:p>
          <a:p>
            <a:pPr>
              <a:lnSpc>
                <a:spcPct val="110000"/>
              </a:lnSpc>
              <a:buFont typeface="Wingdings 2" panose="05020102010507070707" pitchFamily="18" charset="2"/>
              <a:buNone/>
            </a:pPr>
            <a:r>
              <a:rPr lang="ko-KR" altLang="en-US" sz="2200" b="1" dirty="0"/>
              <a:t>   </a:t>
            </a: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en-US" altLang="ko-KR" sz="2200" b="1" dirty="0"/>
              <a:t>3</a:t>
            </a:r>
            <a:r>
              <a:rPr lang="ko-KR" altLang="en-US" sz="2200" b="1" dirty="0" err="1"/>
              <a:t>차구조를</a:t>
            </a:r>
            <a:r>
              <a:rPr lang="ko-KR" altLang="en-US" sz="2200" b="1" dirty="0"/>
              <a:t> 이루는 결합</a:t>
            </a:r>
            <a:r>
              <a:rPr lang="en-US" altLang="ko-KR" sz="2200" b="1" dirty="0"/>
              <a:t>(</a:t>
            </a:r>
            <a:r>
              <a:rPr lang="ko-KR" altLang="en-US" sz="2200" b="1" dirty="0" err="1"/>
              <a:t>이온결합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수소결합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소수성기간의 결합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쌍극자</a:t>
            </a:r>
            <a:r>
              <a:rPr lang="ko-KR" altLang="en-US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/>
              <a:t>결합</a:t>
            </a:r>
            <a:r>
              <a:rPr lang="en-US" altLang="ko-KR" sz="2200" b="1" dirty="0"/>
              <a:t>, S-S </a:t>
            </a:r>
            <a:r>
              <a:rPr lang="ko-KR" altLang="en-US" sz="2200" b="1" dirty="0"/>
              <a:t>결합</a:t>
            </a:r>
            <a:r>
              <a:rPr lang="en-US" altLang="ko-KR" sz="2200" b="1" dirty="0"/>
              <a:t>),  (</a:t>
            </a:r>
            <a:r>
              <a:rPr lang="ko-KR" altLang="en-US" sz="2200" b="1" dirty="0"/>
              <a:t>예 </a:t>
            </a:r>
            <a:r>
              <a:rPr lang="en-US" altLang="ko-KR" sz="2200" b="1" dirty="0"/>
              <a:t>: </a:t>
            </a:r>
            <a:r>
              <a:rPr lang="ko-KR" altLang="en-US" sz="2200" b="1" dirty="0" err="1">
                <a:solidFill>
                  <a:srgbClr val="FF0000"/>
                </a:solidFill>
              </a:rPr>
              <a:t>미오글로빈</a:t>
            </a:r>
            <a:r>
              <a:rPr lang="en-US" altLang="ko-KR" sz="2200" b="1" dirty="0">
                <a:solidFill>
                  <a:srgbClr val="FF0000"/>
                </a:solidFill>
              </a:rPr>
              <a:t>, </a:t>
            </a:r>
            <a:r>
              <a:rPr lang="en-US" altLang="ko-KR" sz="2200" b="1" dirty="0" err="1">
                <a:solidFill>
                  <a:srgbClr val="FF0000"/>
                </a:solidFill>
              </a:rPr>
              <a:t>myglobin</a:t>
            </a:r>
            <a:r>
              <a:rPr lang="en-US" altLang="ko-KR" sz="2200" b="1" dirty="0"/>
              <a:t>)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ko-KR" sz="30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365501"/>
            <a:ext cx="2376488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3500439"/>
            <a:ext cx="4076700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92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49"/>
    </mc:Choice>
    <mc:Fallback xmlns="">
      <p:transition spd="slow" advTm="73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97725" y="1196975"/>
            <a:ext cx="9130937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latinLnBrk="1" hangingPunct="1">
              <a:buFont typeface="Wingdings 2" panose="05020102010507070707" pitchFamily="18" charset="2"/>
              <a:buNone/>
              <a:defRPr/>
            </a:pPr>
            <a:r>
              <a:rPr lang="ko-KR" altLang="en-US" sz="2200" dirty="0">
                <a:solidFill>
                  <a:srgbClr val="3333FF"/>
                </a:solidFill>
                <a:latin typeface="+mj-ea"/>
                <a:ea typeface="+mj-ea"/>
              </a:rPr>
              <a:t>ㆍ</a:t>
            </a:r>
            <a:r>
              <a:rPr lang="en-US" altLang="ko-KR" sz="2200" b="1" dirty="0">
                <a:solidFill>
                  <a:srgbClr val="3333FF"/>
                </a:solidFill>
                <a:latin typeface="+mj-ea"/>
                <a:ea typeface="+mj-ea"/>
              </a:rPr>
              <a:t>4</a:t>
            </a:r>
            <a:r>
              <a:rPr lang="ko-KR" altLang="en-US" sz="2200" b="1" dirty="0" err="1">
                <a:solidFill>
                  <a:srgbClr val="3333FF"/>
                </a:solidFill>
                <a:latin typeface="+mj-ea"/>
                <a:ea typeface="+mj-ea"/>
              </a:rPr>
              <a:t>차구조</a:t>
            </a:r>
            <a:r>
              <a:rPr lang="ko-KR" altLang="en-US" sz="2200" b="1" dirty="0">
                <a:solidFill>
                  <a:srgbClr val="3333FF"/>
                </a:solidFill>
                <a:latin typeface="+mj-ea"/>
                <a:ea typeface="+mj-ea"/>
              </a:rPr>
              <a:t> </a:t>
            </a:r>
            <a:r>
              <a:rPr lang="en-US" altLang="ko-KR" sz="2200" b="1" dirty="0">
                <a:solidFill>
                  <a:srgbClr val="3333FF"/>
                </a:solidFill>
                <a:latin typeface="+mj-ea"/>
                <a:ea typeface="+mj-ea"/>
              </a:rPr>
              <a:t>:</a:t>
            </a:r>
            <a:r>
              <a:rPr lang="en-US" altLang="ko-KR" sz="2200" b="1" dirty="0">
                <a:latin typeface="+mj-ea"/>
                <a:ea typeface="+mj-ea"/>
              </a:rPr>
              <a:t> 3</a:t>
            </a:r>
            <a:r>
              <a:rPr lang="ko-KR" altLang="en-US" sz="2200" b="1" dirty="0" err="1">
                <a:latin typeface="+mj-ea"/>
                <a:ea typeface="+mj-ea"/>
              </a:rPr>
              <a:t>차구조</a:t>
            </a:r>
            <a:r>
              <a:rPr lang="ko-KR" altLang="en-US" sz="2200" b="1" dirty="0">
                <a:latin typeface="+mj-ea"/>
                <a:ea typeface="+mj-ea"/>
              </a:rPr>
              <a:t> 단백질이 여러 개 모인 것 </a:t>
            </a:r>
            <a:r>
              <a:rPr lang="en-US" altLang="ko-KR" sz="2200" b="1" dirty="0">
                <a:latin typeface="+mj-ea"/>
                <a:ea typeface="+mj-ea"/>
              </a:rPr>
              <a:t>(</a:t>
            </a:r>
            <a:r>
              <a:rPr lang="ko-KR" altLang="en-US" sz="2200" b="1" dirty="0">
                <a:latin typeface="+mj-ea"/>
                <a:ea typeface="+mj-ea"/>
              </a:rPr>
              <a:t>예 </a:t>
            </a:r>
            <a:r>
              <a:rPr lang="en-US" altLang="ko-KR" sz="2200" b="1" dirty="0">
                <a:latin typeface="+mj-ea"/>
                <a:ea typeface="+mj-ea"/>
              </a:rPr>
              <a:t>: </a:t>
            </a:r>
            <a:r>
              <a:rPr lang="ko-KR" altLang="en-US" sz="2200" b="1" dirty="0">
                <a:solidFill>
                  <a:srgbClr val="FF0000"/>
                </a:solidFill>
                <a:latin typeface="+mj-ea"/>
                <a:ea typeface="+mj-ea"/>
              </a:rPr>
              <a:t>헤모글로빈</a:t>
            </a:r>
            <a:r>
              <a:rPr lang="en-US" altLang="ko-KR" sz="2200" b="1" dirty="0">
                <a:solidFill>
                  <a:srgbClr val="FF0000"/>
                </a:solidFill>
                <a:latin typeface="+mj-ea"/>
                <a:ea typeface="+mj-ea"/>
              </a:rPr>
              <a:t>, 4</a:t>
            </a:r>
            <a:r>
              <a:rPr lang="ko-KR" altLang="en-US" sz="2200" b="1" dirty="0">
                <a:solidFill>
                  <a:srgbClr val="FF0000"/>
                </a:solidFill>
                <a:latin typeface="+mj-ea"/>
                <a:ea typeface="+mj-ea"/>
              </a:rPr>
              <a:t>개</a:t>
            </a:r>
            <a:r>
              <a:rPr lang="en-US" altLang="ko-KR" sz="2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823" y="1923137"/>
            <a:ext cx="5702891" cy="40887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4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26"/>
    </mc:Choice>
    <mc:Fallback xmlns="">
      <p:transition spd="slow" advTm="95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801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981200" y="549276"/>
            <a:ext cx="8229600" cy="583247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solidFill>
                  <a:srgbClr val="FF0066"/>
                </a:solidFill>
              </a:rPr>
              <a:t>10. </a:t>
            </a:r>
            <a:r>
              <a:rPr lang="ko-KR" altLang="en-US" sz="2200" b="1" dirty="0">
                <a:solidFill>
                  <a:srgbClr val="FF0066"/>
                </a:solidFill>
              </a:rPr>
              <a:t>단백질의 변성</a:t>
            </a:r>
            <a:r>
              <a:rPr lang="en-US" altLang="ko-KR" sz="2200" b="1" dirty="0">
                <a:solidFill>
                  <a:srgbClr val="FF0066"/>
                </a:solidFill>
              </a:rPr>
              <a:t>(denaturation)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/>
              <a:t>․ </a:t>
            </a:r>
            <a:r>
              <a:rPr lang="ko-KR" altLang="en-US" sz="2200" b="1" dirty="0"/>
              <a:t>단백질의 </a:t>
            </a:r>
            <a:r>
              <a:rPr lang="ko-KR" altLang="en-US" sz="2200" b="1" dirty="0">
                <a:solidFill>
                  <a:srgbClr val="FF0000"/>
                </a:solidFill>
              </a:rPr>
              <a:t>구조가 변형</a:t>
            </a:r>
            <a:r>
              <a:rPr lang="ko-KR" altLang="en-US" sz="2200" b="1" dirty="0"/>
              <a:t> 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/>
              <a:t>․ </a:t>
            </a:r>
            <a:r>
              <a:rPr lang="ko-KR" altLang="en-US" sz="2200" b="1" dirty="0"/>
              <a:t>용해도 감소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점도 증가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결정성 상실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생물학적 기능 상실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효소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호르몬</a:t>
            </a:r>
            <a:r>
              <a:rPr lang="en-US" altLang="ko-KR" sz="2200" b="1" dirty="0"/>
              <a:t>) 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solidFill>
                  <a:srgbClr val="3333FF"/>
                </a:solidFill>
              </a:rPr>
              <a:t>(1) </a:t>
            </a:r>
            <a:r>
              <a:rPr lang="ko-KR" altLang="en-US" sz="2200" b="1" dirty="0">
                <a:solidFill>
                  <a:srgbClr val="3333FF"/>
                </a:solidFill>
              </a:rPr>
              <a:t>열 변성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>
                <a:latin typeface="Arial" panose="020B0604020202020204" pitchFamily="34" charset="0"/>
              </a:rPr>
              <a:t> </a:t>
            </a:r>
            <a:r>
              <a:rPr lang="ko-KR" altLang="en-US" sz="2200" b="1" dirty="0"/>
              <a:t>콜라겐 → 젤라틴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완숙 계란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solidFill>
                  <a:srgbClr val="3333FF"/>
                </a:solidFill>
              </a:rPr>
              <a:t>(2) </a:t>
            </a:r>
            <a:r>
              <a:rPr lang="ko-KR" altLang="en-US" sz="2200" b="1" dirty="0">
                <a:solidFill>
                  <a:srgbClr val="3333FF"/>
                </a:solidFill>
              </a:rPr>
              <a:t>동결 변성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-2</a:t>
            </a:r>
            <a:r>
              <a:rPr lang="ko-KR" altLang="en-US" sz="2200" b="1" baseline="-25000" dirty="0"/>
              <a:t>～</a:t>
            </a:r>
            <a:r>
              <a:rPr lang="en-US" altLang="ko-KR" sz="2200" b="1" dirty="0"/>
              <a:t>3℃</a:t>
            </a:r>
            <a:r>
              <a:rPr lang="ko-KR" altLang="en-US" sz="2200" b="1" dirty="0"/>
              <a:t>에서 최대</a:t>
            </a:r>
            <a:r>
              <a:rPr lang="en-US" altLang="ko-KR" sz="2200" b="1" dirty="0"/>
              <a:t>. </a:t>
            </a:r>
            <a:r>
              <a:rPr lang="ko-KR" altLang="en-US" sz="2200" b="1" dirty="0" err="1"/>
              <a:t>빙결정에</a:t>
            </a:r>
            <a:r>
              <a:rPr lang="ko-KR" altLang="en-US" sz="2200" b="1" dirty="0"/>
              <a:t> 의해 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 dirty="0">
                <a:solidFill>
                  <a:srgbClr val="3333FF"/>
                </a:solidFill>
              </a:rPr>
              <a:t>(3) </a:t>
            </a:r>
            <a:r>
              <a:rPr lang="ko-KR" altLang="en-US" sz="2200" b="1" dirty="0">
                <a:solidFill>
                  <a:srgbClr val="3333FF"/>
                </a:solidFill>
              </a:rPr>
              <a:t>산 변성 </a:t>
            </a:r>
            <a:r>
              <a:rPr lang="en-US" altLang="ko-KR" sz="2200" b="1" dirty="0">
                <a:solidFill>
                  <a:srgbClr val="3333FF"/>
                </a:solidFill>
              </a:rPr>
              <a:t>:</a:t>
            </a:r>
            <a:r>
              <a:rPr lang="en-US" altLang="ko-KR" sz="2200" b="1" dirty="0"/>
              <a:t> </a:t>
            </a:r>
            <a:r>
              <a:rPr lang="ko-KR" altLang="en-US" sz="2200" b="1" dirty="0"/>
              <a:t>단백질을 </a:t>
            </a:r>
            <a:r>
              <a:rPr lang="ko-KR" altLang="en-US" sz="2200" b="1" dirty="0" err="1"/>
              <a:t>등전점에</a:t>
            </a:r>
            <a:r>
              <a:rPr lang="ko-KR" altLang="en-US" sz="2200" b="1" dirty="0"/>
              <a:t> 이르게 하여 응고</a:t>
            </a:r>
          </a:p>
          <a:p>
            <a:pPr>
              <a:lnSpc>
                <a:spcPts val="4000"/>
              </a:lnSpc>
              <a:buNone/>
            </a:pPr>
            <a:r>
              <a:rPr lang="ko-KR" altLang="en-US" sz="2200" b="1" dirty="0">
                <a:latin typeface="Arial" panose="020B0604020202020204" pitchFamily="34" charset="0"/>
              </a:rPr>
              <a:t>    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생선에 식초를 가하면 </a:t>
            </a:r>
            <a:r>
              <a:rPr lang="ko-KR" altLang="en-US" sz="2200" b="1" dirty="0" err="1"/>
              <a:t>단단해짐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우유의 </a:t>
            </a:r>
            <a:r>
              <a:rPr lang="ko-KR" altLang="en-US" sz="2200" b="1" dirty="0" err="1"/>
              <a:t>카제인에</a:t>
            </a:r>
            <a:r>
              <a:rPr lang="ko-KR" altLang="en-US" sz="2200" b="1" dirty="0"/>
              <a:t> 산을 가해 </a:t>
            </a:r>
            <a:r>
              <a:rPr lang="en-US" altLang="ko-KR" sz="2200" b="1" dirty="0"/>
              <a:t>pH 4.6</a:t>
            </a:r>
            <a:r>
              <a:rPr lang="ko-KR" altLang="en-US" sz="2200" b="1" dirty="0"/>
              <a:t>으로 하면 치즈가 생성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유산균 음료 등</a:t>
            </a:r>
            <a:r>
              <a:rPr lang="en-US" altLang="ko-KR" sz="2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2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472"/>
    </mc:Choice>
    <mc:Fallback xmlns="">
      <p:transition spd="slow" advTm="171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9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6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37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51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61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620713"/>
            <a:ext cx="8229600" cy="55054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5000"/>
              </a:lnSpc>
              <a:buFont typeface="Wingdings 2" panose="05020102010507070707" pitchFamily="18" charset="2"/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(4) </a:t>
            </a:r>
            <a:r>
              <a:rPr lang="ko-KR" altLang="en-US" sz="2200" b="1">
                <a:solidFill>
                  <a:srgbClr val="3333FF"/>
                </a:solidFill>
              </a:rPr>
              <a:t>유기용매에 의한 변성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</a:t>
            </a:r>
            <a:r>
              <a:rPr lang="ko-KR" altLang="en-US" sz="2200" b="1"/>
              <a:t>알콜</a:t>
            </a:r>
            <a:r>
              <a:rPr lang="en-US" altLang="ko-KR" sz="2200" b="1"/>
              <a:t>, </a:t>
            </a:r>
            <a:r>
              <a:rPr lang="ko-KR" altLang="en-US" sz="2200" b="1"/>
              <a:t>아세톤 등의 유기용매에 의해 침전</a:t>
            </a:r>
            <a:r>
              <a:rPr lang="en-US" altLang="ko-KR" sz="2200" b="1"/>
              <a:t>. </a:t>
            </a:r>
            <a:r>
              <a:rPr lang="ko-KR" altLang="en-US" sz="2200" b="1"/>
              <a:t>탈수작용 때문</a:t>
            </a:r>
          </a:p>
          <a:p>
            <a:pPr>
              <a:lnSpc>
                <a:spcPct val="135000"/>
              </a:lnSpc>
              <a:buFont typeface="Wingdings 2" panose="05020102010507070707" pitchFamily="18" charset="2"/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(5) </a:t>
            </a:r>
            <a:r>
              <a:rPr lang="ko-KR" altLang="en-US" sz="2200" b="1">
                <a:solidFill>
                  <a:srgbClr val="3333FF"/>
                </a:solidFill>
              </a:rPr>
              <a:t>중성염에 의한 변성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(NH</a:t>
            </a:r>
            <a:r>
              <a:rPr lang="en-US" altLang="ko-KR" sz="2200" b="1" baseline="-25000"/>
              <a:t>4</a:t>
            </a:r>
            <a:r>
              <a:rPr lang="en-US" altLang="ko-KR" sz="2200" b="1"/>
              <a:t>)</a:t>
            </a:r>
            <a:r>
              <a:rPr lang="en-US" altLang="ko-KR" sz="2200" b="1" baseline="-25000"/>
              <a:t>2</a:t>
            </a:r>
            <a:r>
              <a:rPr lang="en-US" altLang="ko-KR" sz="2200" b="1"/>
              <a:t>SO</a:t>
            </a:r>
            <a:r>
              <a:rPr lang="en-US" altLang="ko-KR" sz="2200" b="1" baseline="-25000"/>
              <a:t>4</a:t>
            </a:r>
            <a:r>
              <a:rPr lang="ko-KR" altLang="en-US" sz="2200" b="1"/>
              <a:t>등의 중성염에 의해 침전</a:t>
            </a:r>
            <a:r>
              <a:rPr lang="en-US" altLang="ko-KR" sz="2200" b="1"/>
              <a:t>(</a:t>
            </a:r>
            <a:r>
              <a:rPr lang="ko-KR" altLang="en-US" sz="2200" b="1"/>
              <a:t>염석</a:t>
            </a:r>
            <a:r>
              <a:rPr lang="en-US" altLang="ko-KR" sz="2200" b="1"/>
              <a:t>)</a:t>
            </a:r>
          </a:p>
          <a:p>
            <a:pPr>
              <a:lnSpc>
                <a:spcPct val="135000"/>
              </a:lnSpc>
            </a:pPr>
            <a:endParaRPr lang="en-US" altLang="ko-KR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2492375"/>
            <a:ext cx="2543175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1" y="2349501"/>
            <a:ext cx="3160713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0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34"/>
    </mc:Choice>
    <mc:Fallback xmlns="">
      <p:transition spd="slow" advTm="107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102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102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981200" y="549275"/>
            <a:ext cx="8229600" cy="5576888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4000"/>
              </a:lnSpc>
              <a:buNone/>
            </a:pPr>
            <a:r>
              <a:rPr lang="en-US" altLang="ko-KR" sz="2200" b="1">
                <a:solidFill>
                  <a:srgbClr val="FF0000"/>
                </a:solidFill>
              </a:rPr>
              <a:t>11. </a:t>
            </a:r>
            <a:r>
              <a:rPr lang="ko-KR" altLang="en-US" sz="2200" b="1">
                <a:solidFill>
                  <a:srgbClr val="FF0000"/>
                </a:solidFill>
              </a:rPr>
              <a:t>단백질의 분해</a:t>
            </a:r>
            <a:endParaRPr lang="ko-KR" altLang="en-US" sz="2200">
              <a:solidFill>
                <a:srgbClr val="FF0000"/>
              </a:solidFill>
            </a:endParaRPr>
          </a:p>
          <a:p>
            <a:pPr>
              <a:lnSpc>
                <a:spcPts val="4000"/>
              </a:lnSpc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(1) </a:t>
            </a:r>
            <a:r>
              <a:rPr lang="ko-KR" altLang="en-US" sz="2200" b="1">
                <a:solidFill>
                  <a:srgbClr val="3333FF"/>
                </a:solidFill>
              </a:rPr>
              <a:t>가수분해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6 N </a:t>
            </a:r>
            <a:r>
              <a:rPr lang="ko-KR" altLang="en-US" sz="2200" b="1"/>
              <a:t>염산</a:t>
            </a:r>
            <a:r>
              <a:rPr lang="en-US" altLang="ko-KR" sz="2200" b="1"/>
              <a:t>, 105℃, </a:t>
            </a:r>
            <a:r>
              <a:rPr lang="ko-KR" altLang="en-US" sz="2200" b="1"/>
              <a:t>밀봉상태에서</a:t>
            </a:r>
            <a:r>
              <a:rPr lang="en-US" altLang="ko-KR" sz="2200" b="1"/>
              <a:t>, 24</a:t>
            </a:r>
            <a:r>
              <a:rPr lang="ko-KR" altLang="en-US" sz="2200" b="1"/>
              <a:t>시간 → 펩타이드 결합이 끊어져 아미노산이 생성됨</a:t>
            </a:r>
            <a:r>
              <a:rPr lang="en-US" altLang="ko-KR" sz="2200" b="1"/>
              <a:t>. (</a:t>
            </a:r>
            <a:r>
              <a:rPr lang="ko-KR" altLang="en-US" sz="2200" b="1"/>
              <a:t>예 </a:t>
            </a:r>
            <a:r>
              <a:rPr lang="en-US" altLang="ko-KR" sz="2200" b="1"/>
              <a:t>:</a:t>
            </a:r>
            <a:r>
              <a:rPr lang="ko-KR" altLang="en-US" sz="2200" b="1"/>
              <a:t>화학간장</a:t>
            </a:r>
            <a:r>
              <a:rPr lang="en-US" altLang="ko-KR" sz="2200" b="1"/>
              <a:t>) (</a:t>
            </a:r>
            <a:r>
              <a:rPr lang="ko-KR" altLang="en-US" sz="2200" b="1"/>
              <a:t>양조간장은 발효 중 효소에 의해 펩타이드 결합이 끊어짐</a:t>
            </a:r>
            <a:r>
              <a:rPr lang="en-US" altLang="ko-KR" sz="2200" b="1"/>
              <a:t>)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(2) </a:t>
            </a:r>
            <a:r>
              <a:rPr lang="ko-KR" altLang="en-US" sz="2200" b="1">
                <a:solidFill>
                  <a:srgbClr val="3333FF"/>
                </a:solidFill>
              </a:rPr>
              <a:t>자기분해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</a:t>
            </a:r>
            <a:r>
              <a:rPr lang="ko-KR" altLang="en-US" sz="2200" b="1"/>
              <a:t>단백질 가수분해 효소</a:t>
            </a:r>
            <a:r>
              <a:rPr lang="en-US" altLang="ko-KR" sz="2200" b="1"/>
              <a:t>(</a:t>
            </a:r>
            <a:r>
              <a:rPr lang="ko-KR" altLang="en-US" sz="2200" b="1"/>
              <a:t>프로테아제</a:t>
            </a:r>
            <a:r>
              <a:rPr lang="en-US" altLang="ko-KR" sz="2200" b="1"/>
              <a:t>, protease)</a:t>
            </a:r>
            <a:r>
              <a:rPr lang="ko-KR" altLang="en-US" sz="2200" b="1"/>
              <a:t>에 의해 분해되는 것</a:t>
            </a:r>
            <a:r>
              <a:rPr lang="en-US" altLang="ko-KR" sz="2200" b="1"/>
              <a:t>.</a:t>
            </a:r>
            <a:r>
              <a:rPr lang="ko-KR" altLang="en-US" sz="2200" b="1"/>
              <a:t>육류의 숙성</a:t>
            </a:r>
            <a:r>
              <a:rPr lang="en-US" altLang="ko-KR" sz="2200" b="1"/>
              <a:t>)</a:t>
            </a:r>
          </a:p>
          <a:p>
            <a:pPr>
              <a:lnSpc>
                <a:spcPts val="4000"/>
              </a:lnSpc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(3) </a:t>
            </a:r>
            <a:r>
              <a:rPr lang="ko-KR" altLang="en-US" sz="2200" b="1">
                <a:solidFill>
                  <a:srgbClr val="3333FF"/>
                </a:solidFill>
              </a:rPr>
              <a:t>광분해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</a:t>
            </a:r>
            <a:r>
              <a:rPr lang="ko-KR" altLang="en-US" sz="2200" b="1"/>
              <a:t>빛에 의해 분해됨</a:t>
            </a:r>
            <a:r>
              <a:rPr lang="en-US" altLang="ko-KR" sz="2200" b="1"/>
              <a:t>. </a:t>
            </a:r>
            <a:r>
              <a:rPr lang="ko-KR" altLang="en-US" sz="2200" b="1"/>
              <a:t>트립토판</a:t>
            </a:r>
            <a:r>
              <a:rPr lang="en-US" altLang="ko-KR" sz="2200" b="1"/>
              <a:t>(tryptophan) </a:t>
            </a:r>
            <a:r>
              <a:rPr lang="ko-KR" altLang="en-US" sz="2200" b="1"/>
              <a:t>등이 완전 분해됨</a:t>
            </a:r>
            <a:r>
              <a:rPr lang="en-US" altLang="ko-KR" sz="2200" b="1"/>
              <a:t>. (</a:t>
            </a:r>
            <a:r>
              <a:rPr lang="ko-KR" altLang="en-US" sz="2200" b="1"/>
              <a:t>우유</a:t>
            </a:r>
            <a:r>
              <a:rPr lang="en-US" altLang="ko-KR" sz="2200" b="1"/>
              <a:t>)</a:t>
            </a:r>
            <a:r>
              <a:rPr lang="en-US" altLang="ko-KR" b="1"/>
              <a:t/>
            </a:r>
            <a:br>
              <a:rPr lang="en-US" altLang="ko-KR" b="1"/>
            </a:br>
            <a:endParaRPr lang="en-US" altLang="ko-KR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4437063"/>
            <a:ext cx="23050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6" y="4556126"/>
            <a:ext cx="156686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90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408"/>
    </mc:Choice>
    <mc:Fallback xmlns="">
      <p:transition spd="slow" advTm="256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904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904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489166" y="809625"/>
            <a:ext cx="8921931" cy="5222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altLang="ko-KR" sz="2200" b="1" dirty="0">
                <a:solidFill>
                  <a:srgbClr val="FF0066"/>
                </a:solidFill>
                <a:latin typeface="+mn-ea"/>
                <a:ea typeface="+mn-ea"/>
              </a:rPr>
              <a:t>12. </a:t>
            </a:r>
            <a:r>
              <a:rPr lang="ko-KR" altLang="en-US" sz="2200" b="1" dirty="0">
                <a:solidFill>
                  <a:srgbClr val="FF0066"/>
                </a:solidFill>
                <a:latin typeface="+mn-ea"/>
                <a:ea typeface="+mn-ea"/>
              </a:rPr>
              <a:t>식품 중의 단백질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altLang="ko-KR" sz="2200" b="1" dirty="0">
                <a:latin typeface="+mn-ea"/>
                <a:ea typeface="+mn-ea"/>
              </a:rPr>
              <a:t>12.1 </a:t>
            </a:r>
            <a:r>
              <a:rPr lang="ko-KR" altLang="en-US" sz="2200" b="1" dirty="0">
                <a:latin typeface="+mn-ea"/>
                <a:ea typeface="+mn-ea"/>
              </a:rPr>
              <a:t>식물성 단백질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① 쌀 단백질</a:t>
            </a:r>
            <a:r>
              <a:rPr lang="en-US" altLang="ko-KR" sz="2200" b="1" dirty="0">
                <a:solidFill>
                  <a:srgbClr val="3333FF"/>
                </a:solidFill>
                <a:latin typeface="+mn-ea"/>
                <a:ea typeface="+mn-ea"/>
              </a:rPr>
              <a:t>: 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현미 </a:t>
            </a:r>
            <a:r>
              <a:rPr lang="en-US" altLang="ko-KR" sz="2200" b="1" dirty="0">
                <a:solidFill>
                  <a:srgbClr val="3333FF"/>
                </a:solidFill>
                <a:latin typeface="+mn-ea"/>
                <a:ea typeface="+mn-ea"/>
              </a:rPr>
              <a:t>7-8%, 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백미 </a:t>
            </a:r>
            <a:r>
              <a:rPr lang="en-US" altLang="ko-KR" sz="2200" b="1" dirty="0">
                <a:solidFill>
                  <a:srgbClr val="3333FF"/>
                </a:solidFill>
                <a:latin typeface="+mn-ea"/>
                <a:ea typeface="+mn-ea"/>
              </a:rPr>
              <a:t>6-7% 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함유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ko-KR" altLang="en-US" sz="2200" dirty="0" err="1">
                <a:solidFill>
                  <a:srgbClr val="3333FF"/>
                </a:solidFill>
                <a:latin typeface="+mn-ea"/>
                <a:ea typeface="+mn-ea"/>
              </a:rPr>
              <a:t>ㆍ</a:t>
            </a:r>
            <a:r>
              <a:rPr lang="ko-KR" altLang="en-US" sz="2200" b="1" dirty="0" err="1">
                <a:latin typeface="+mn-ea"/>
                <a:ea typeface="+mn-ea"/>
              </a:rPr>
              <a:t>주로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 </a:t>
            </a:r>
            <a:r>
              <a:rPr lang="ko-KR" altLang="en-US" sz="2200" b="1" dirty="0" err="1" smtClean="0">
                <a:latin typeface="+mn-ea"/>
                <a:ea typeface="+mn-ea"/>
              </a:rPr>
              <a:t>오리제닌</a:t>
            </a:r>
            <a:r>
              <a:rPr lang="en-US" altLang="ko-KR" sz="2200" b="1" dirty="0" smtClean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이외 글로불린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알부민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ko-KR" altLang="en-US" sz="2200" dirty="0" err="1">
                <a:solidFill>
                  <a:srgbClr val="3333FF"/>
                </a:solidFill>
                <a:latin typeface="+mn-ea"/>
                <a:ea typeface="+mn-ea"/>
              </a:rPr>
              <a:t>ㆍ</a:t>
            </a:r>
            <a:r>
              <a:rPr lang="ko-KR" altLang="en-US" sz="2200" b="1" dirty="0" err="1">
                <a:solidFill>
                  <a:srgbClr val="FF0066"/>
                </a:solidFill>
                <a:latin typeface="+mn-ea"/>
                <a:ea typeface="+mn-ea"/>
              </a:rPr>
              <a:t>라이신</a:t>
            </a:r>
            <a:r>
              <a:rPr lang="en-US" altLang="ko-KR" sz="2200" b="1" dirty="0">
                <a:solidFill>
                  <a:srgbClr val="FF0066"/>
                </a:solidFill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solidFill>
                  <a:srgbClr val="FF0066"/>
                </a:solidFill>
                <a:latin typeface="+mn-ea"/>
                <a:ea typeface="+mn-ea"/>
              </a:rPr>
              <a:t>메치오닌</a:t>
            </a:r>
            <a:r>
              <a:rPr lang="ko-KR" altLang="en-US" sz="2200" b="1" dirty="0">
                <a:latin typeface="+mn-ea"/>
                <a:ea typeface="+mn-ea"/>
              </a:rPr>
              <a:t> 함량 낮음</a:t>
            </a:r>
            <a:r>
              <a:rPr lang="en-US" altLang="ko-KR" sz="2200" b="1" dirty="0">
                <a:latin typeface="+mn-ea"/>
                <a:ea typeface="+mn-ea"/>
              </a:rPr>
              <a:t>.   </a:t>
            </a:r>
            <a:r>
              <a:rPr lang="ko-KR" altLang="en-US" sz="2200" b="1" dirty="0" err="1">
                <a:latin typeface="+mn-ea"/>
                <a:ea typeface="+mn-ea"/>
              </a:rPr>
              <a:t>단백가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en-US" altLang="ko-KR" sz="2200" b="1" dirty="0">
                <a:latin typeface="+mn-ea"/>
                <a:ea typeface="+mn-ea"/>
              </a:rPr>
              <a:t>75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endParaRPr lang="en-US" altLang="ko-KR" sz="2200" b="1" dirty="0">
              <a:latin typeface="+mn-ea"/>
              <a:ea typeface="+mn-ea"/>
            </a:endParaRP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altLang="ko-KR" sz="2200" b="1" dirty="0">
                <a:solidFill>
                  <a:srgbClr val="3333FF"/>
                </a:solidFill>
                <a:latin typeface="+mn-ea"/>
                <a:ea typeface="+mn-ea"/>
              </a:rPr>
              <a:t>② 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밀 단백질</a:t>
            </a:r>
            <a:r>
              <a:rPr lang="en-US" altLang="ko-KR" sz="2200" b="1" dirty="0">
                <a:solidFill>
                  <a:srgbClr val="3333FF"/>
                </a:solidFill>
                <a:latin typeface="+mn-ea"/>
                <a:ea typeface="+mn-ea"/>
              </a:rPr>
              <a:t>:</a:t>
            </a:r>
            <a:r>
              <a:rPr lang="en-US" altLang="ko-KR" sz="2200" b="1" dirty="0">
                <a:latin typeface="+mn-ea"/>
                <a:ea typeface="+mn-ea"/>
              </a:rPr>
              <a:t> </a:t>
            </a:r>
            <a:r>
              <a:rPr lang="ko-KR" altLang="en-US" sz="2200" b="1" dirty="0" err="1">
                <a:latin typeface="+mn-ea"/>
                <a:ea typeface="+mn-ea"/>
              </a:rPr>
              <a:t>글루텐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en-US" altLang="ko-KR" sz="2200" b="1" dirty="0">
                <a:latin typeface="+mn-ea"/>
                <a:ea typeface="+mn-ea"/>
              </a:rPr>
              <a:t>(</a:t>
            </a:r>
            <a:r>
              <a:rPr lang="ko-KR" altLang="en-US" sz="2200" b="1" dirty="0" err="1">
                <a:latin typeface="+mn-ea"/>
                <a:ea typeface="+mn-ea"/>
              </a:rPr>
              <a:t>글리아딘과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ko-KR" altLang="en-US" sz="2200" b="1" dirty="0" err="1">
                <a:latin typeface="+mn-ea"/>
                <a:ea typeface="+mn-ea"/>
              </a:rPr>
              <a:t>글루테닌이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en-US" altLang="ko-KR" sz="2200" b="1" dirty="0">
                <a:latin typeface="+mn-ea"/>
                <a:ea typeface="+mn-ea"/>
              </a:rPr>
              <a:t>40%</a:t>
            </a:r>
            <a:r>
              <a:rPr lang="ko-KR" altLang="en-US" sz="2200" b="1" dirty="0">
                <a:latin typeface="+mn-ea"/>
                <a:ea typeface="+mn-ea"/>
              </a:rPr>
              <a:t>씩</a:t>
            </a:r>
            <a:r>
              <a:rPr lang="en-US" altLang="ko-KR" sz="2200" b="1" dirty="0">
                <a:latin typeface="+mn-ea"/>
                <a:ea typeface="+mn-ea"/>
              </a:rPr>
              <a:t>, 13% </a:t>
            </a:r>
            <a:r>
              <a:rPr lang="ko-KR" altLang="en-US" sz="2200" b="1" dirty="0">
                <a:latin typeface="+mn-ea"/>
                <a:ea typeface="+mn-ea"/>
              </a:rPr>
              <a:t>이상</a:t>
            </a:r>
            <a:r>
              <a:rPr lang="en-US" altLang="ko-KR" sz="2200" b="1" dirty="0">
                <a:latin typeface="+mn-ea"/>
                <a:ea typeface="+mn-ea"/>
              </a:rPr>
              <a:t>:</a:t>
            </a:r>
            <a:r>
              <a:rPr lang="ko-KR" altLang="en-US" sz="2200" b="1" dirty="0">
                <a:latin typeface="+mn-ea"/>
                <a:ea typeface="+mn-ea"/>
              </a:rPr>
              <a:t>강력분</a:t>
            </a:r>
            <a:r>
              <a:rPr lang="en-US" altLang="ko-KR" sz="2200" b="1" dirty="0">
                <a:latin typeface="+mn-ea"/>
                <a:ea typeface="+mn-ea"/>
              </a:rPr>
              <a:t>, 10-13 %:</a:t>
            </a:r>
            <a:r>
              <a:rPr lang="ko-KR" altLang="en-US" sz="2200" b="1" dirty="0">
                <a:latin typeface="+mn-ea"/>
                <a:ea typeface="+mn-ea"/>
              </a:rPr>
              <a:t>중력분</a:t>
            </a:r>
            <a:r>
              <a:rPr lang="en-US" altLang="ko-KR" sz="2200" b="1" dirty="0">
                <a:latin typeface="+mn-ea"/>
                <a:ea typeface="+mn-ea"/>
              </a:rPr>
              <a:t>, 10%</a:t>
            </a:r>
            <a:r>
              <a:rPr lang="ko-KR" altLang="en-US" sz="2200" b="1" dirty="0">
                <a:latin typeface="+mn-ea"/>
                <a:ea typeface="+mn-ea"/>
              </a:rPr>
              <a:t>이하 박력분</a:t>
            </a:r>
            <a:r>
              <a:rPr lang="en-US" altLang="ko-KR" sz="2200" b="1" dirty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altLang="ko-KR" sz="2200" b="1" dirty="0">
                <a:latin typeface="+mn-ea"/>
                <a:ea typeface="+mn-ea"/>
              </a:rPr>
              <a:t> </a:t>
            </a:r>
            <a:r>
              <a:rPr lang="ko-KR" altLang="en-US" sz="2200" dirty="0" err="1">
                <a:solidFill>
                  <a:srgbClr val="3333FF"/>
                </a:solidFill>
                <a:latin typeface="+mn-ea"/>
                <a:ea typeface="+mn-ea"/>
              </a:rPr>
              <a:t>ㆍ</a:t>
            </a:r>
            <a:r>
              <a:rPr lang="ko-KR" altLang="en-US" sz="2200" b="1" dirty="0" err="1">
                <a:solidFill>
                  <a:srgbClr val="FF0066"/>
                </a:solidFill>
                <a:latin typeface="+mn-ea"/>
                <a:ea typeface="+mn-ea"/>
              </a:rPr>
              <a:t>라이신</a:t>
            </a:r>
            <a:r>
              <a:rPr lang="en-US" altLang="ko-KR" sz="2200" b="1" dirty="0">
                <a:solidFill>
                  <a:srgbClr val="FF0066"/>
                </a:solidFill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solidFill>
                  <a:srgbClr val="FF0066"/>
                </a:solidFill>
                <a:latin typeface="+mn-ea"/>
                <a:ea typeface="+mn-ea"/>
              </a:rPr>
              <a:t>메치오닌</a:t>
            </a:r>
            <a:r>
              <a:rPr lang="en-US" altLang="ko-KR" sz="2200" b="1" dirty="0">
                <a:solidFill>
                  <a:srgbClr val="FF0066"/>
                </a:solidFill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solidFill>
                  <a:srgbClr val="FF0066"/>
                </a:solidFill>
                <a:latin typeface="+mn-ea"/>
                <a:ea typeface="+mn-ea"/>
              </a:rPr>
              <a:t>트립토판</a:t>
            </a:r>
            <a:r>
              <a:rPr lang="ko-KR" altLang="en-US" sz="2200" b="1" dirty="0">
                <a:latin typeface="+mn-ea"/>
                <a:ea typeface="+mn-ea"/>
              </a:rPr>
              <a:t> 함량 낮음</a:t>
            </a:r>
            <a:r>
              <a:rPr lang="en-US" altLang="ko-KR" sz="2200" b="1" dirty="0">
                <a:latin typeface="+mn-ea"/>
                <a:ea typeface="+mn-ea"/>
              </a:rPr>
              <a:t>. 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altLang="ko-KR" sz="2200" b="1" dirty="0">
                <a:latin typeface="+mn-ea"/>
                <a:ea typeface="+mn-ea"/>
              </a:rPr>
              <a:t> </a:t>
            </a:r>
            <a:r>
              <a:rPr lang="ko-KR" altLang="en-US" sz="2200" dirty="0" err="1">
                <a:solidFill>
                  <a:srgbClr val="3333FF"/>
                </a:solidFill>
                <a:latin typeface="+mn-ea"/>
                <a:ea typeface="+mn-ea"/>
              </a:rPr>
              <a:t>ㆍ</a:t>
            </a:r>
            <a:r>
              <a:rPr lang="ko-KR" altLang="en-US" sz="2200" b="1" dirty="0" err="1">
                <a:latin typeface="+mn-ea"/>
                <a:ea typeface="+mn-ea"/>
              </a:rPr>
              <a:t>점탄성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latin typeface="+mn-ea"/>
                <a:ea typeface="+mn-ea"/>
              </a:rPr>
              <a:t>신전성을</a:t>
            </a:r>
            <a:r>
              <a:rPr lang="ko-KR" altLang="en-US" sz="2200" b="1" dirty="0">
                <a:latin typeface="+mn-ea"/>
                <a:ea typeface="+mn-ea"/>
              </a:rPr>
              <a:t> 가짐</a:t>
            </a:r>
            <a:r>
              <a:rPr lang="en-US" altLang="ko-KR" sz="2200" b="1" dirty="0">
                <a:latin typeface="+mn-ea"/>
                <a:ea typeface="+mn-ea"/>
              </a:rPr>
              <a:t>. </a:t>
            </a:r>
            <a:r>
              <a:rPr lang="ko-KR" altLang="en-US" sz="2200" b="1" dirty="0" err="1">
                <a:latin typeface="+mn-ea"/>
                <a:ea typeface="+mn-ea"/>
              </a:rPr>
              <a:t>단백가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en-US" altLang="ko-KR" sz="2200" b="1" dirty="0" smtClean="0">
                <a:latin typeface="+mn-ea"/>
                <a:ea typeface="+mn-ea"/>
              </a:rPr>
              <a:t>56</a:t>
            </a:r>
            <a:endParaRPr lang="en-US" altLang="ko-KR" sz="22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47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46"/>
    </mc:Choice>
    <mc:Fallback xmlns="">
      <p:transition spd="slow" advTm="88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3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1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7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5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79650" y="800101"/>
            <a:ext cx="7848600" cy="54006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  <a:buFont typeface="Wingdings 2" panose="05020102010507070707" pitchFamily="18" charset="2"/>
              <a:buNone/>
            </a:pPr>
            <a:r>
              <a:rPr lang="en-US" altLang="ko-KR" sz="2200" b="1">
                <a:solidFill>
                  <a:srgbClr val="3333FF"/>
                </a:solidFill>
              </a:rPr>
              <a:t>③</a:t>
            </a:r>
            <a:r>
              <a:rPr lang="en-US" altLang="ko-KR" sz="2200" b="1"/>
              <a:t> </a:t>
            </a:r>
            <a:r>
              <a:rPr lang="ko-KR" altLang="en-US" sz="2200" b="1">
                <a:solidFill>
                  <a:srgbClr val="3333FF"/>
                </a:solidFill>
              </a:rPr>
              <a:t>콩단백질 </a:t>
            </a:r>
            <a:r>
              <a:rPr lang="en-US" altLang="ko-KR" sz="2200" b="1">
                <a:solidFill>
                  <a:srgbClr val="3333FF"/>
                </a:solidFill>
              </a:rPr>
              <a:t>:</a:t>
            </a:r>
            <a:r>
              <a:rPr lang="en-US" altLang="ko-KR" sz="2200" b="1"/>
              <a:t> 32-35% </a:t>
            </a:r>
            <a:r>
              <a:rPr lang="ko-KR" altLang="en-US" sz="2200" b="1"/>
              <a:t>함유</a:t>
            </a:r>
            <a:r>
              <a:rPr lang="en-US" altLang="ko-KR" sz="2200" b="1"/>
              <a:t>.</a:t>
            </a:r>
          </a:p>
          <a:p>
            <a:pPr>
              <a:lnSpc>
                <a:spcPct val="130000"/>
              </a:lnSpc>
              <a:buFont typeface="Wingdings 2" panose="05020102010507070707" pitchFamily="18" charset="2"/>
              <a:buNone/>
            </a:pPr>
            <a:r>
              <a:rPr lang="ko-KR" altLang="en-US" sz="2200">
                <a:solidFill>
                  <a:srgbClr val="3333FF"/>
                </a:solidFill>
              </a:rPr>
              <a:t>ㆍ</a:t>
            </a:r>
            <a:r>
              <a:rPr lang="ko-KR" altLang="en-US" sz="2200" b="1"/>
              <a:t>글로불린</a:t>
            </a:r>
            <a:r>
              <a:rPr lang="en-US" altLang="ko-KR" sz="2200" b="1"/>
              <a:t>(</a:t>
            </a:r>
            <a:r>
              <a:rPr lang="ko-KR" altLang="en-US" sz="2200" b="1"/>
              <a:t>글리시닌</a:t>
            </a:r>
            <a:r>
              <a:rPr lang="en-US" altLang="ko-KR" sz="2200" b="1"/>
              <a:t>)</a:t>
            </a:r>
            <a:r>
              <a:rPr lang="ko-KR" altLang="en-US" sz="2200" b="1"/>
              <a:t>과 알부민</a:t>
            </a:r>
          </a:p>
          <a:p>
            <a:pPr>
              <a:lnSpc>
                <a:spcPct val="130000"/>
              </a:lnSpc>
              <a:buFont typeface="Wingdings 2" panose="05020102010507070707" pitchFamily="18" charset="2"/>
              <a:buNone/>
            </a:pPr>
            <a:r>
              <a:rPr lang="ko-KR" altLang="en-US" sz="2200">
                <a:solidFill>
                  <a:srgbClr val="3333FF"/>
                </a:solidFill>
              </a:rPr>
              <a:t>ㆍ</a:t>
            </a:r>
            <a:r>
              <a:rPr lang="ko-KR" altLang="en-US" sz="2200" b="1">
                <a:solidFill>
                  <a:srgbClr val="FF0066"/>
                </a:solidFill>
              </a:rPr>
              <a:t>라이신 </a:t>
            </a:r>
            <a:r>
              <a:rPr lang="ko-KR" altLang="en-US" sz="2200" b="1"/>
              <a:t>함량 높음</a:t>
            </a:r>
            <a:r>
              <a:rPr lang="en-US" altLang="ko-KR" sz="2200" b="1"/>
              <a:t>, </a:t>
            </a:r>
            <a:r>
              <a:rPr lang="ko-KR" altLang="en-US" sz="2200" b="1"/>
              <a:t>메치오닌</a:t>
            </a:r>
            <a:r>
              <a:rPr lang="en-US" altLang="ko-KR" sz="2200" b="1"/>
              <a:t>, </a:t>
            </a:r>
            <a:r>
              <a:rPr lang="ko-KR" altLang="en-US" sz="2200" b="1"/>
              <a:t>시스테인 함량 낮음 </a:t>
            </a:r>
          </a:p>
          <a:p>
            <a:pPr>
              <a:lnSpc>
                <a:spcPct val="130000"/>
              </a:lnSpc>
              <a:buFont typeface="Wingdings 2" panose="05020102010507070707" pitchFamily="18" charset="2"/>
              <a:buNone/>
            </a:pPr>
            <a:r>
              <a:rPr lang="ko-KR" altLang="en-US" sz="2200">
                <a:solidFill>
                  <a:srgbClr val="3333FF"/>
                </a:solidFill>
              </a:rPr>
              <a:t>ㆍ</a:t>
            </a:r>
            <a:r>
              <a:rPr lang="ko-KR" altLang="en-US" sz="2200" b="1"/>
              <a:t>트립신 억제 및 적혈구 응집 단백질도 함유   </a:t>
            </a:r>
          </a:p>
          <a:p>
            <a:pPr>
              <a:lnSpc>
                <a:spcPct val="130000"/>
              </a:lnSpc>
              <a:buFont typeface="Wingdings 2" panose="05020102010507070707" pitchFamily="18" charset="2"/>
              <a:buNone/>
            </a:pPr>
            <a:endParaRPr lang="en-US" altLang="ko-KR"/>
          </a:p>
        </p:txBody>
      </p:sp>
      <p:sp>
        <p:nvSpPr>
          <p:cNvPr id="29699" name="AutoShape 4" descr="단백질 콩 단백질과 콩 로열티 무료 사진, 그림, 이미지 그리고 스톡 ..."/>
          <p:cNvSpPr>
            <a:spLocks noChangeAspect="1" noChangeArrowheads="1"/>
          </p:cNvSpPr>
          <p:nvPr/>
        </p:nvSpPr>
        <p:spPr bwMode="auto">
          <a:xfrm>
            <a:off x="16002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3340100"/>
            <a:ext cx="34369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9" y="350043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4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68"/>
    </mc:Choice>
    <mc:Fallback xmlns="">
      <p:transition spd="slow" advTm="91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1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9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4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1094</Words>
  <Application>Microsoft Office PowerPoint</Application>
  <PresentationFormat>와이드스크린</PresentationFormat>
  <Paragraphs>122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2" baseType="lpstr">
      <vt:lpstr>굴림</vt:lpstr>
      <vt:lpstr>맑은 고딕</vt:lpstr>
      <vt:lpstr>Arial</vt:lpstr>
      <vt:lpstr>Wingdings 2</vt:lpstr>
      <vt:lpstr>Office 테마</vt:lpstr>
      <vt:lpstr>PowerPoint 프레젠테이션</vt:lpstr>
      <vt:lpstr>8. 단백질의 기능별 분류와 역할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99</cp:revision>
  <dcterms:created xsi:type="dcterms:W3CDTF">2023-03-25T13:30:20Z</dcterms:created>
  <dcterms:modified xsi:type="dcterms:W3CDTF">2023-04-04T07:39:46Z</dcterms:modified>
</cp:coreProperties>
</file>