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3" d="100"/>
          <a:sy n="73" d="100"/>
        </p:scale>
        <p:origin x="60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3CBD-9A90-46DE-AD5D-DC53AAE91DC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513ED-A0EA-4D9C-8CBE-29D20BC00D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8893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3CBD-9A90-46DE-AD5D-DC53AAE91DC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513ED-A0EA-4D9C-8CBE-29D20BC00D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8234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3CBD-9A90-46DE-AD5D-DC53AAE91DC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513ED-A0EA-4D9C-8CBE-29D20BC00D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0271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3CBD-9A90-46DE-AD5D-DC53AAE91DC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513ED-A0EA-4D9C-8CBE-29D20BC00D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9081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3CBD-9A90-46DE-AD5D-DC53AAE91DC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513ED-A0EA-4D9C-8CBE-29D20BC00D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408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3CBD-9A90-46DE-AD5D-DC53AAE91DC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513ED-A0EA-4D9C-8CBE-29D20BC00D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255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3CBD-9A90-46DE-AD5D-DC53AAE91DC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513ED-A0EA-4D9C-8CBE-29D20BC00D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6282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3CBD-9A90-46DE-AD5D-DC53AAE91DC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513ED-A0EA-4D9C-8CBE-29D20BC00D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7358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3CBD-9A90-46DE-AD5D-DC53AAE91DC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513ED-A0EA-4D9C-8CBE-29D20BC00D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7245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3CBD-9A90-46DE-AD5D-DC53AAE91DC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513ED-A0EA-4D9C-8CBE-29D20BC00D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754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3CBD-9A90-46DE-AD5D-DC53AAE91DC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513ED-A0EA-4D9C-8CBE-29D20BC00D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2771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193CBD-9A90-46DE-AD5D-DC53AAE91DC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D513ED-A0EA-4D9C-8CBE-29D20BC00D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3386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idx="1"/>
          </p:nvPr>
        </p:nvSpPr>
        <p:spPr>
          <a:xfrm>
            <a:off x="1919288" y="260350"/>
            <a:ext cx="8229600" cy="5976938"/>
          </a:xfrm>
          <a:solidFill>
            <a:schemeClr val="bg1"/>
          </a:solidFill>
        </p:spPr>
        <p:txBody>
          <a:bodyPr rtlCol="0">
            <a:normAutofit/>
          </a:bodyPr>
          <a:lstStyle/>
          <a:p>
            <a:pPr algn="ctr">
              <a:buNone/>
              <a:defRPr/>
            </a:pPr>
            <a:endParaRPr lang="ko-KR" altLang="en-US" sz="4000" b="1" dirty="0">
              <a:solidFill>
                <a:srgbClr val="FF0000"/>
              </a:solidFill>
            </a:endParaRPr>
          </a:p>
          <a:p>
            <a:pPr algn="ctr">
              <a:buNone/>
              <a:defRPr/>
            </a:pPr>
            <a:endParaRPr lang="en-US" altLang="ko-KR" sz="4000" b="1" dirty="0">
              <a:solidFill>
                <a:srgbClr val="FF0000"/>
              </a:solidFill>
            </a:endParaRPr>
          </a:p>
          <a:p>
            <a:pPr algn="ctr">
              <a:buNone/>
              <a:defRPr/>
            </a:pPr>
            <a:r>
              <a:rPr lang="ko-KR" altLang="en-US" sz="4000" b="1" dirty="0">
                <a:solidFill>
                  <a:srgbClr val="FF0000"/>
                </a:solidFill>
              </a:rPr>
              <a:t>식    품   </a:t>
            </a:r>
            <a:r>
              <a:rPr lang="ko-KR" altLang="en-US" sz="4000" b="1" dirty="0" smtClean="0">
                <a:solidFill>
                  <a:srgbClr val="FF0000"/>
                </a:solidFill>
              </a:rPr>
              <a:t>학</a:t>
            </a:r>
            <a:r>
              <a:rPr lang="ko-KR" altLang="en-US" b="1" dirty="0" smtClean="0"/>
              <a:t> </a:t>
            </a:r>
          </a:p>
          <a:p>
            <a:pPr algn="ctr">
              <a:buNone/>
              <a:defRPr/>
            </a:pPr>
            <a:endParaRPr lang="en-US" altLang="ko-KR" b="1" dirty="0" smtClean="0"/>
          </a:p>
          <a:p>
            <a:pPr>
              <a:defRPr/>
            </a:pPr>
            <a:endParaRPr lang="ko-KR" altLang="en-US" b="1" dirty="0" smtClean="0"/>
          </a:p>
          <a:p>
            <a:pPr marL="0" indent="0" algn="ctr">
              <a:buNone/>
              <a:defRPr/>
            </a:pPr>
            <a:r>
              <a:rPr lang="en-US" altLang="ko-KR" b="1" dirty="0" smtClean="0">
                <a:solidFill>
                  <a:srgbClr val="CC6600"/>
                </a:solidFill>
              </a:rPr>
              <a:t>6</a:t>
            </a:r>
            <a:r>
              <a:rPr lang="ko-KR" altLang="en-US" b="1" dirty="0" smtClean="0">
                <a:solidFill>
                  <a:srgbClr val="CC6600"/>
                </a:solidFill>
              </a:rPr>
              <a:t>주차 </a:t>
            </a:r>
            <a:r>
              <a:rPr lang="en-US" altLang="ko-KR" b="1" dirty="0" smtClean="0">
                <a:solidFill>
                  <a:srgbClr val="CC6600"/>
                </a:solidFill>
              </a:rPr>
              <a:t>1</a:t>
            </a:r>
            <a:r>
              <a:rPr lang="ko-KR" altLang="en-US" b="1" dirty="0" smtClean="0">
                <a:solidFill>
                  <a:srgbClr val="CC6600"/>
                </a:solidFill>
              </a:rPr>
              <a:t>교시</a:t>
            </a:r>
            <a:endParaRPr lang="en-US" altLang="ko-KR" b="1" dirty="0" smtClean="0">
              <a:solidFill>
                <a:srgbClr val="CC6600"/>
              </a:solidFill>
            </a:endParaRPr>
          </a:p>
          <a:p>
            <a:pPr marL="0" indent="0" algn="ctr">
              <a:buNone/>
              <a:defRPr/>
            </a:pPr>
            <a:r>
              <a:rPr lang="ko-KR" altLang="en-US" b="1" dirty="0" smtClean="0">
                <a:solidFill>
                  <a:srgbClr val="CC6600"/>
                </a:solidFill>
              </a:rPr>
              <a:t>다당류</a:t>
            </a:r>
            <a:r>
              <a:rPr lang="en-US" altLang="ko-KR" b="1" dirty="0" smtClean="0">
                <a:solidFill>
                  <a:srgbClr val="CC6600"/>
                </a:solidFill>
              </a:rPr>
              <a:t>(</a:t>
            </a:r>
            <a:r>
              <a:rPr lang="ko-KR" altLang="en-US" b="1" dirty="0" smtClean="0">
                <a:solidFill>
                  <a:srgbClr val="CC6600"/>
                </a:solidFill>
              </a:rPr>
              <a:t>참고자료</a:t>
            </a:r>
            <a:r>
              <a:rPr lang="en-US" altLang="ko-KR" b="1" dirty="0" smtClean="0">
                <a:solidFill>
                  <a:srgbClr val="CC6600"/>
                </a:solidFill>
              </a:rPr>
              <a:t>)</a:t>
            </a:r>
            <a:endParaRPr lang="ko-KR" altLang="en-US" b="1" dirty="0" smtClean="0">
              <a:solidFill>
                <a:srgbClr val="3333FF"/>
              </a:solidFill>
            </a:endParaRPr>
          </a:p>
        </p:txBody>
      </p:sp>
      <p:sp>
        <p:nvSpPr>
          <p:cNvPr id="4099" name="슬라이드 번호 개체 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E6922B68-D30A-4E3C-8EEC-A72667114D43}" type="slidenum">
              <a:rPr lang="ko-KR" altLang="en-US" sz="1200">
                <a:latin typeface="굴림" panose="020B0600000101010101" pitchFamily="50" charset="-127"/>
                <a:ea typeface="굴림" panose="020B0600000101010101" pitchFamily="50" charset="-127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</a:t>
            </a:fld>
            <a:endParaRPr lang="en-US" altLang="ko-KR" sz="12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9092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742"/>
    </mc:Choice>
    <mc:Fallback xmlns="">
      <p:transition spd="slow" advTm="907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-1" y="-1"/>
            <a:ext cx="17336539" cy="618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9320679" y="1019632"/>
            <a:ext cx="4738751" cy="177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1779569" y="855224"/>
            <a:ext cx="8225044" cy="5482076"/>
            <a:chOff x="1631651" y="943278"/>
            <a:chExt cx="8225044" cy="5482076"/>
          </a:xfrm>
        </p:grpSpPr>
        <p:grpSp>
          <p:nvGrpSpPr>
            <p:cNvPr id="5" name="그룹 4"/>
            <p:cNvGrpSpPr/>
            <p:nvPr/>
          </p:nvGrpSpPr>
          <p:grpSpPr>
            <a:xfrm>
              <a:off x="2008094" y="1019632"/>
              <a:ext cx="7848601" cy="5405722"/>
              <a:chOff x="1676400" y="482271"/>
              <a:chExt cx="7848601" cy="5405722"/>
            </a:xfrm>
          </p:grpSpPr>
          <p:pic>
            <p:nvPicPr>
              <p:cNvPr id="1025" name="_x390045016" descr="EMB000033881254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629" b="1695"/>
              <a:stretch>
                <a:fillRect/>
              </a:stretch>
            </p:blipFill>
            <p:spPr bwMode="auto">
              <a:xfrm>
                <a:off x="1676400" y="1417380"/>
                <a:ext cx="7848601" cy="447061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" name="직사각형 3"/>
              <p:cNvSpPr/>
              <p:nvPr/>
            </p:nvSpPr>
            <p:spPr>
              <a:xfrm>
                <a:off x="4137212" y="482271"/>
                <a:ext cx="3805518" cy="71305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2400" b="1" dirty="0" err="1" smtClean="0">
                    <a:solidFill>
                      <a:srgbClr val="FF0000"/>
                    </a:solidFill>
                  </a:rPr>
                  <a:t>글루칸</a:t>
                </a:r>
                <a:r>
                  <a:rPr lang="ko-KR" altLang="en-US" sz="2400" b="1" dirty="0" smtClean="0">
                    <a:solidFill>
                      <a:srgbClr val="FF0000"/>
                    </a:solidFill>
                  </a:rPr>
                  <a:t>  </a:t>
                </a:r>
                <a:r>
                  <a:rPr lang="en-US" altLang="ko-KR" sz="2400" b="1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US" altLang="ko-KR" sz="2400" b="1" dirty="0" err="1" smtClean="0">
                    <a:solidFill>
                      <a:srgbClr val="FF0000"/>
                    </a:solidFill>
                  </a:rPr>
                  <a:t>Glucan</a:t>
                </a:r>
                <a:r>
                  <a:rPr lang="en-US" altLang="ko-KR" sz="2400" b="1" dirty="0" smtClean="0">
                    <a:solidFill>
                      <a:srgbClr val="FF0000"/>
                    </a:solidFill>
                  </a:rPr>
                  <a:t>)</a:t>
                </a:r>
                <a:r>
                  <a:rPr lang="en-US" altLang="ko-KR" dirty="0" smtClean="0"/>
                  <a:t>))</a:t>
                </a:r>
                <a:endParaRPr lang="ko-KR" altLang="en-US" dirty="0"/>
              </a:p>
            </p:txBody>
          </p:sp>
        </p:grpSp>
        <p:sp>
          <p:nvSpPr>
            <p:cNvPr id="7" name="직사각형 6"/>
            <p:cNvSpPr/>
            <p:nvPr/>
          </p:nvSpPr>
          <p:spPr>
            <a:xfrm>
              <a:off x="1631651" y="943278"/>
              <a:ext cx="1340073" cy="5070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000" b="1" dirty="0" smtClean="0">
                  <a:solidFill>
                    <a:srgbClr val="0000FF"/>
                  </a:solidFill>
                </a:rPr>
                <a:t>참고자료</a:t>
              </a:r>
              <a:endParaRPr lang="ko-KR" altLang="en-US" sz="2000" b="1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6407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7307"/>
    </mc:Choice>
    <mc:Fallback xmlns="">
      <p:transition spd="slow" advTm="5473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196787" y="1815353"/>
            <a:ext cx="14562977" cy="546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AutoShape 4" descr="https://cdn.kormedi.com/wp-content/uploads/2023/01/ck-cm28009333-l-700x467.jpg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9" name="그룹 8"/>
          <p:cNvGrpSpPr/>
          <p:nvPr/>
        </p:nvGrpSpPr>
        <p:grpSpPr>
          <a:xfrm>
            <a:off x="734008" y="330426"/>
            <a:ext cx="10983716" cy="6228879"/>
            <a:chOff x="734008" y="204921"/>
            <a:chExt cx="10983716" cy="6228879"/>
          </a:xfrm>
        </p:grpSpPr>
        <p:sp>
          <p:nvSpPr>
            <p:cNvPr id="5" name="직사각형 4"/>
            <p:cNvSpPr/>
            <p:nvPr/>
          </p:nvSpPr>
          <p:spPr>
            <a:xfrm>
              <a:off x="753035" y="204921"/>
              <a:ext cx="3805518" cy="7130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400" b="1" dirty="0" smtClean="0">
                  <a:solidFill>
                    <a:srgbClr val="FF0000"/>
                  </a:solidFill>
                </a:rPr>
                <a:t>베타 </a:t>
              </a:r>
              <a:r>
                <a:rPr lang="ko-KR" altLang="en-US" sz="2400" b="1" dirty="0" err="1" smtClean="0">
                  <a:solidFill>
                    <a:srgbClr val="FF0000"/>
                  </a:solidFill>
                </a:rPr>
                <a:t>글루칸의</a:t>
              </a:r>
              <a:r>
                <a:rPr lang="ko-KR" altLang="en-US" sz="2400" b="1" dirty="0" smtClean="0">
                  <a:solidFill>
                    <a:srgbClr val="FF0000"/>
                  </a:solidFill>
                </a:rPr>
                <a:t> 효능</a:t>
              </a:r>
              <a:r>
                <a:rPr lang="en-US" altLang="ko-KR" dirty="0" smtClean="0"/>
                <a:t>)</a:t>
              </a:r>
              <a:endParaRPr lang="ko-KR" altLang="en-US" dirty="0"/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734008" y="762001"/>
              <a:ext cx="10983716" cy="5671799"/>
              <a:chOff x="751938" y="951740"/>
              <a:chExt cx="10983716" cy="5671799"/>
            </a:xfrm>
          </p:grpSpPr>
          <p:pic>
            <p:nvPicPr>
              <p:cNvPr id="6145" name="_x390049016" descr="EMB000033881267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3694" y="4720082"/>
                <a:ext cx="5513295" cy="19034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" name="그림 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607673" y="951740"/>
                <a:ext cx="3006538" cy="2005790"/>
              </a:xfrm>
              <a:prstGeom prst="rect">
                <a:avLst/>
              </a:prstGeom>
            </p:spPr>
          </p:pic>
          <p:pic>
            <p:nvPicPr>
              <p:cNvPr id="7" name="그림 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51938" y="951740"/>
                <a:ext cx="6002968" cy="3768342"/>
              </a:xfrm>
              <a:prstGeom prst="rect">
                <a:avLst/>
              </a:prstGeom>
            </p:spPr>
          </p:pic>
          <p:pic>
            <p:nvPicPr>
              <p:cNvPr id="8" name="그림 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27374" y="4101086"/>
                <a:ext cx="4808280" cy="1815664"/>
              </a:xfrm>
              <a:prstGeom prst="rect">
                <a:avLst/>
              </a:prstGeom>
            </p:spPr>
          </p:pic>
        </p:grpSp>
      </p:grpSp>
      <p:sp>
        <p:nvSpPr>
          <p:cNvPr id="12" name="직사각형 11"/>
          <p:cNvSpPr/>
          <p:nvPr/>
        </p:nvSpPr>
        <p:spPr>
          <a:xfrm>
            <a:off x="7691718" y="3133164"/>
            <a:ext cx="3079375" cy="5320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i="1" dirty="0" err="1" smtClean="0">
                <a:solidFill>
                  <a:srgbClr val="0000FF"/>
                </a:solidFill>
              </a:rPr>
              <a:t>Lentinus</a:t>
            </a:r>
            <a:r>
              <a:rPr lang="en-US" altLang="ko-KR" b="1" i="1" dirty="0" smtClean="0">
                <a:solidFill>
                  <a:srgbClr val="0000FF"/>
                </a:solidFill>
              </a:rPr>
              <a:t> </a:t>
            </a:r>
            <a:r>
              <a:rPr lang="en-US" altLang="ko-KR" b="1" i="1" dirty="0" err="1" smtClean="0">
                <a:solidFill>
                  <a:srgbClr val="0000FF"/>
                </a:solidFill>
              </a:rPr>
              <a:t>edodes</a:t>
            </a:r>
            <a:r>
              <a:rPr lang="en-US" altLang="ko-KR" b="1" dirty="0" smtClean="0">
                <a:solidFill>
                  <a:srgbClr val="0000FF"/>
                </a:solidFill>
              </a:rPr>
              <a:t>(</a:t>
            </a:r>
            <a:r>
              <a:rPr lang="ko-KR" altLang="en-US" b="1" dirty="0" smtClean="0">
                <a:solidFill>
                  <a:srgbClr val="0000FF"/>
                </a:solidFill>
              </a:rPr>
              <a:t>표고버섯</a:t>
            </a:r>
            <a:r>
              <a:rPr lang="en-US" altLang="ko-KR" b="1" dirty="0" smtClean="0">
                <a:solidFill>
                  <a:srgbClr val="0000FF"/>
                </a:solidFill>
              </a:rPr>
              <a:t>)</a:t>
            </a:r>
          </a:p>
          <a:p>
            <a:pPr algn="ctr"/>
            <a:r>
              <a:rPr lang="ko-KR" altLang="en-US" b="1" dirty="0" err="1" smtClean="0">
                <a:solidFill>
                  <a:srgbClr val="0000FF"/>
                </a:solidFill>
              </a:rPr>
              <a:t>렌티난</a:t>
            </a:r>
            <a:r>
              <a:rPr lang="en-US" altLang="ko-KR" b="1" dirty="0" smtClean="0">
                <a:solidFill>
                  <a:srgbClr val="0000FF"/>
                </a:solidFill>
              </a:rPr>
              <a:t>(</a:t>
            </a:r>
            <a:r>
              <a:rPr lang="en-US" altLang="ko-KR" b="1" dirty="0" err="1" smtClean="0">
                <a:solidFill>
                  <a:srgbClr val="0000FF"/>
                </a:solidFill>
              </a:rPr>
              <a:t>Lentinan</a:t>
            </a:r>
            <a:r>
              <a:rPr lang="en-US" altLang="ko-KR" b="1" dirty="0" smtClean="0">
                <a:solidFill>
                  <a:srgbClr val="0000FF"/>
                </a:solidFill>
              </a:rPr>
              <a:t>)</a:t>
            </a:r>
            <a:endParaRPr lang="ko-KR" alt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57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1649"/>
    </mc:Choice>
    <mc:Fallback xmlns="">
      <p:transition spd="slow" advTm="3116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639578" y="519324"/>
            <a:ext cx="10528663" cy="5656998"/>
            <a:chOff x="639578" y="519324"/>
            <a:chExt cx="10528663" cy="5656998"/>
          </a:xfrm>
        </p:grpSpPr>
        <p:sp>
          <p:nvSpPr>
            <p:cNvPr id="2" name="직사각형 1"/>
            <p:cNvSpPr/>
            <p:nvPr/>
          </p:nvSpPr>
          <p:spPr>
            <a:xfrm>
              <a:off x="639578" y="519324"/>
              <a:ext cx="10528663" cy="565699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>
                <a:lnSpc>
                  <a:spcPts val="4000"/>
                </a:lnSpc>
              </a:pPr>
              <a:r>
                <a:rPr lang="en-US" altLang="ko-KR" b="1" dirty="0" smtClean="0">
                  <a:solidFill>
                    <a:srgbClr val="0000FF"/>
                  </a:solidFill>
                  <a:latin typeface="AppleSDGothicNeo"/>
                </a:rPr>
                <a:t>1. </a:t>
              </a:r>
              <a:r>
                <a:rPr lang="ko-KR" altLang="en-US" b="1" dirty="0" smtClean="0">
                  <a:solidFill>
                    <a:srgbClr val="0000FF"/>
                  </a:solidFill>
                  <a:latin typeface="AppleSDGothicNeo"/>
                </a:rPr>
                <a:t>면역기능 </a:t>
              </a:r>
              <a:r>
                <a:rPr lang="ko-KR" altLang="en-US" b="1" dirty="0">
                  <a:solidFill>
                    <a:srgbClr val="0000FF"/>
                  </a:solidFill>
                  <a:latin typeface="AppleSDGothicNeo"/>
                </a:rPr>
                <a:t>향상</a:t>
              </a:r>
              <a:r>
                <a:rPr lang="ko-KR" altLang="en-US" dirty="0"/>
                <a:t/>
              </a:r>
              <a:br>
                <a:rPr lang="ko-KR" altLang="en-US" dirty="0"/>
              </a:br>
              <a:r>
                <a:rPr lang="ko-KR" altLang="en-US" b="1" dirty="0" smtClean="0">
                  <a:solidFill>
                    <a:srgbClr val="FF0000"/>
                  </a:solidFill>
                </a:rPr>
                <a:t>① </a:t>
              </a:r>
              <a:r>
                <a:rPr lang="ko-KR" altLang="en-US" b="1" dirty="0" smtClean="0">
                  <a:solidFill>
                    <a:srgbClr val="FF0000"/>
                  </a:solidFill>
                  <a:latin typeface="AppleSDGothicNeo"/>
                </a:rPr>
                <a:t>선천성 </a:t>
              </a:r>
              <a:r>
                <a:rPr lang="ko-KR" altLang="en-US" b="1" dirty="0" err="1">
                  <a:solidFill>
                    <a:srgbClr val="FF0000"/>
                  </a:solidFill>
                  <a:latin typeface="AppleSDGothicNeo"/>
                </a:rPr>
                <a:t>면역계를</a:t>
              </a:r>
              <a:r>
                <a:rPr lang="ko-KR" altLang="en-US" b="1" dirty="0">
                  <a:solidFill>
                    <a:srgbClr val="FF0000"/>
                  </a:solidFill>
                  <a:latin typeface="AppleSDGothicNeo"/>
                </a:rPr>
                <a:t> </a:t>
              </a:r>
              <a:r>
                <a:rPr lang="ko-KR" altLang="en-US" b="1" dirty="0" smtClean="0">
                  <a:solidFill>
                    <a:srgbClr val="FF0000"/>
                  </a:solidFill>
                  <a:latin typeface="AppleSDGothicNeo"/>
                </a:rPr>
                <a:t>활성화 및 증강 </a:t>
              </a:r>
              <a:r>
                <a:rPr lang="en-US" altLang="ko-KR" b="1" dirty="0" smtClean="0">
                  <a:solidFill>
                    <a:srgbClr val="FF0000"/>
                  </a:solidFill>
                  <a:latin typeface="AppleSDGothicNeo"/>
                </a:rPr>
                <a:t>:</a:t>
              </a:r>
              <a:r>
                <a:rPr lang="ko-KR" altLang="en-US" b="1" dirty="0" smtClean="0">
                  <a:solidFill>
                    <a:srgbClr val="FF0000"/>
                  </a:solidFill>
                  <a:latin typeface="AppleSDGothicNeo"/>
                </a:rPr>
                <a:t> </a:t>
              </a:r>
              <a:r>
                <a:rPr lang="ko-KR" altLang="en-US" b="1" dirty="0" smtClean="0">
                  <a:solidFill>
                    <a:srgbClr val="555555"/>
                  </a:solidFill>
                  <a:latin typeface="AppleSDGothicNeo"/>
                </a:rPr>
                <a:t>박테리아나 </a:t>
              </a:r>
              <a:r>
                <a:rPr lang="ko-KR" altLang="en-US" b="1" dirty="0">
                  <a:solidFill>
                    <a:srgbClr val="555555"/>
                  </a:solidFill>
                  <a:latin typeface="AppleSDGothicNeo"/>
                </a:rPr>
                <a:t>바이러스 등 </a:t>
              </a:r>
              <a:r>
                <a:rPr lang="ko-KR" altLang="en-US" b="1" dirty="0" smtClean="0">
                  <a:solidFill>
                    <a:srgbClr val="555555"/>
                  </a:solidFill>
                  <a:latin typeface="AppleSDGothicNeo"/>
                </a:rPr>
                <a:t>침입한 병원체 제거</a:t>
              </a:r>
              <a:r>
                <a:rPr lang="en-US" altLang="ko-KR" b="1" dirty="0" smtClean="0">
                  <a:solidFill>
                    <a:srgbClr val="555555"/>
                  </a:solidFill>
                  <a:latin typeface="AppleSDGothicNeo"/>
                </a:rPr>
                <a:t>, </a:t>
              </a:r>
              <a:r>
                <a:rPr lang="ko-KR" altLang="en-US" b="1" dirty="0" smtClean="0">
                  <a:solidFill>
                    <a:srgbClr val="0000FF"/>
                  </a:solidFill>
                  <a:latin typeface="AppleSDGothicNeo"/>
                </a:rPr>
                <a:t>식품의 </a:t>
              </a:r>
              <a:r>
                <a:rPr lang="en-US" altLang="ko-KR" b="1" dirty="0" smtClean="0">
                  <a:solidFill>
                    <a:srgbClr val="0000FF"/>
                  </a:solidFill>
                  <a:latin typeface="AppleSDGothicNeo"/>
                </a:rPr>
                <a:t>3</a:t>
              </a:r>
              <a:r>
                <a:rPr lang="ko-KR" altLang="en-US" b="1" dirty="0" smtClean="0">
                  <a:solidFill>
                    <a:srgbClr val="0000FF"/>
                  </a:solidFill>
                  <a:latin typeface="AppleSDGothicNeo"/>
                </a:rPr>
                <a:t>차 기능</a:t>
              </a:r>
              <a:endParaRPr lang="en-US" altLang="ko-KR" b="1" dirty="0" smtClean="0">
                <a:solidFill>
                  <a:srgbClr val="0000FF"/>
                </a:solidFill>
                <a:latin typeface="AppleSDGothicNeo"/>
              </a:endParaRPr>
            </a:p>
            <a:p>
              <a:pPr>
                <a:lnSpc>
                  <a:spcPts val="4000"/>
                </a:lnSpc>
              </a:pPr>
              <a:r>
                <a:rPr lang="en-US" altLang="ko-KR" b="1" dirty="0" smtClean="0"/>
                <a:t>②</a:t>
              </a:r>
              <a:r>
                <a:rPr lang="en-US" altLang="ko-KR" dirty="0" smtClean="0"/>
                <a:t> </a:t>
              </a:r>
              <a:r>
                <a:rPr lang="ko-KR" altLang="en-US" b="1" dirty="0" smtClean="0">
                  <a:solidFill>
                    <a:srgbClr val="555555"/>
                  </a:solidFill>
                  <a:latin typeface="AppleSDGothicNeo"/>
                </a:rPr>
                <a:t> ‘면역기능 증진에 도움을 줄 수 있음’을 인정 </a:t>
              </a:r>
              <a:r>
                <a:rPr lang="en-US" altLang="ko-KR" b="1" dirty="0" smtClean="0">
                  <a:solidFill>
                    <a:srgbClr val="555555"/>
                  </a:solidFill>
                  <a:latin typeface="AppleSDGothicNeo"/>
                </a:rPr>
                <a:t>(</a:t>
              </a:r>
              <a:r>
                <a:rPr lang="ko-KR" altLang="en-US" b="1" dirty="0" err="1" smtClean="0">
                  <a:solidFill>
                    <a:srgbClr val="555555"/>
                  </a:solidFill>
                  <a:latin typeface="AppleSDGothicNeo"/>
                </a:rPr>
                <a:t>식약처</a:t>
              </a:r>
              <a:r>
                <a:rPr lang="en-US" altLang="ko-KR" b="1" dirty="0" smtClean="0">
                  <a:solidFill>
                    <a:srgbClr val="555555"/>
                  </a:solidFill>
                  <a:latin typeface="AppleSDGothicNeo"/>
                </a:rPr>
                <a:t>), </a:t>
              </a:r>
              <a:r>
                <a:rPr lang="ko-KR" altLang="en-US" b="1" dirty="0" smtClean="0">
                  <a:solidFill>
                    <a:srgbClr val="555555"/>
                  </a:solidFill>
                  <a:latin typeface="AppleSDGothicNeo"/>
                </a:rPr>
                <a:t>건강기능식품</a:t>
              </a:r>
              <a:r>
                <a:rPr lang="ko-KR" altLang="en-US" b="1" dirty="0" smtClean="0"/>
                <a:t/>
              </a:r>
              <a:br>
                <a:rPr lang="ko-KR" altLang="en-US" b="1" dirty="0" smtClean="0"/>
              </a:br>
              <a:r>
                <a:rPr lang="ko-KR" altLang="en-US" b="1" dirty="0" smtClean="0">
                  <a:solidFill>
                    <a:srgbClr val="FF0000"/>
                  </a:solidFill>
                </a:rPr>
                <a:t>③</a:t>
              </a:r>
              <a:r>
                <a:rPr lang="ko-KR" altLang="en-US" b="1" dirty="0" smtClean="0"/>
                <a:t> </a:t>
              </a:r>
              <a:r>
                <a:rPr lang="ko-KR" altLang="en-US" b="1" dirty="0" smtClean="0">
                  <a:solidFill>
                    <a:srgbClr val="FF0000"/>
                  </a:solidFill>
                  <a:latin typeface="AppleSDGothicNeo"/>
                </a:rPr>
                <a:t>면역 </a:t>
              </a:r>
              <a:r>
                <a:rPr lang="ko-KR" altLang="en-US" b="1" dirty="0" err="1" smtClean="0">
                  <a:solidFill>
                    <a:srgbClr val="FF0000"/>
                  </a:solidFill>
                  <a:latin typeface="AppleSDGothicNeo"/>
                </a:rPr>
                <a:t>조절작용도</a:t>
              </a:r>
              <a:r>
                <a:rPr lang="ko-KR" altLang="en-US" b="1" dirty="0" smtClean="0">
                  <a:solidFill>
                    <a:srgbClr val="FF0000"/>
                  </a:solidFill>
                  <a:latin typeface="AppleSDGothicNeo"/>
                </a:rPr>
                <a:t> </a:t>
              </a:r>
              <a:r>
                <a:rPr lang="ko-KR" altLang="en-US" b="1" dirty="0" smtClean="0">
                  <a:solidFill>
                    <a:srgbClr val="555555"/>
                  </a:solidFill>
                  <a:latin typeface="AppleSDGothicNeo"/>
                </a:rPr>
                <a:t>있어서 과도한 면역반응을 유발하지 않음</a:t>
              </a:r>
              <a:endParaRPr lang="en-US" altLang="ko-KR" b="1" dirty="0" smtClean="0">
                <a:solidFill>
                  <a:srgbClr val="555555"/>
                </a:solidFill>
                <a:latin typeface="AppleSDGothicNeo"/>
              </a:endParaRPr>
            </a:p>
            <a:p>
              <a:pPr>
                <a:lnSpc>
                  <a:spcPts val="4000"/>
                </a:lnSpc>
              </a:pPr>
              <a:r>
                <a:rPr lang="ko-KR" altLang="en-US" b="1" dirty="0"/>
                <a:t/>
              </a:r>
              <a:br>
                <a:rPr lang="ko-KR" altLang="en-US" b="1" dirty="0"/>
              </a:br>
              <a:r>
                <a:rPr lang="en-US" altLang="ko-KR" b="1" dirty="0">
                  <a:solidFill>
                    <a:srgbClr val="0000FF"/>
                  </a:solidFill>
                  <a:latin typeface="AppleSDGothicNeo"/>
                </a:rPr>
                <a:t>2. </a:t>
              </a:r>
              <a:r>
                <a:rPr lang="ko-KR" altLang="en-US" b="1" dirty="0">
                  <a:solidFill>
                    <a:srgbClr val="0000FF"/>
                  </a:solidFill>
                  <a:latin typeface="AppleSDGothicNeo"/>
                </a:rPr>
                <a:t>상기도 감염 예방 및 증상완화</a:t>
              </a:r>
              <a:r>
                <a:rPr lang="ko-KR" altLang="en-US" b="1" dirty="0"/>
                <a:t/>
              </a:r>
              <a:br>
                <a:rPr lang="ko-KR" altLang="en-US" b="1" dirty="0"/>
              </a:br>
              <a:r>
                <a:rPr lang="ko-KR" altLang="en-US" b="1" dirty="0"/>
                <a:t>①</a:t>
              </a:r>
              <a:r>
                <a:rPr lang="ko-KR" altLang="en-US" b="1" dirty="0">
                  <a:solidFill>
                    <a:srgbClr val="FF0000"/>
                  </a:solidFill>
                </a:rPr>
                <a:t> </a:t>
              </a:r>
              <a:r>
                <a:rPr lang="ko-KR" altLang="en-US" b="1" dirty="0" smtClean="0">
                  <a:solidFill>
                    <a:srgbClr val="555555"/>
                  </a:solidFill>
                  <a:latin typeface="AppleSDGothicNeo"/>
                </a:rPr>
                <a:t>면역력이 </a:t>
              </a:r>
              <a:r>
                <a:rPr lang="ko-KR" altLang="en-US" b="1" dirty="0">
                  <a:solidFill>
                    <a:srgbClr val="555555"/>
                  </a:solidFill>
                  <a:latin typeface="AppleSDGothicNeo"/>
                </a:rPr>
                <a:t>떨어졌을 때 나타나기 쉬운 </a:t>
              </a:r>
              <a:r>
                <a:rPr lang="ko-KR" altLang="en-US" b="1" dirty="0">
                  <a:solidFill>
                    <a:srgbClr val="FF0000"/>
                  </a:solidFill>
                  <a:latin typeface="AppleSDGothicNeo"/>
                </a:rPr>
                <a:t>상기도 감염 증상을 완화하는 </a:t>
              </a:r>
              <a:r>
                <a:rPr lang="ko-KR" altLang="en-US" b="1" dirty="0">
                  <a:solidFill>
                    <a:srgbClr val="555555"/>
                  </a:solidFill>
                  <a:latin typeface="AppleSDGothicNeo"/>
                </a:rPr>
                <a:t>데도 </a:t>
              </a:r>
              <a:r>
                <a:rPr lang="ko-KR" altLang="en-US" b="1" dirty="0" smtClean="0">
                  <a:solidFill>
                    <a:srgbClr val="555555"/>
                  </a:solidFill>
                  <a:latin typeface="AppleSDGothicNeo"/>
                </a:rPr>
                <a:t>효과적</a:t>
              </a:r>
              <a:endParaRPr lang="en-US" altLang="ko-KR" b="1" dirty="0" smtClean="0">
                <a:solidFill>
                  <a:srgbClr val="555555"/>
                </a:solidFill>
                <a:latin typeface="AppleSDGothicNeo"/>
              </a:endParaRPr>
            </a:p>
            <a:p>
              <a:pPr>
                <a:lnSpc>
                  <a:spcPts val="4000"/>
                </a:lnSpc>
              </a:pPr>
              <a:r>
                <a:rPr lang="en-US" altLang="ko-KR" b="1" dirty="0"/>
                <a:t>② </a:t>
              </a:r>
              <a:r>
                <a:rPr lang="ko-KR" altLang="en-US" b="1" dirty="0" smtClean="0">
                  <a:solidFill>
                    <a:srgbClr val="555555"/>
                  </a:solidFill>
                  <a:latin typeface="AppleSDGothicNeo"/>
                </a:rPr>
                <a:t>마라톤 등 고강도 운동선수에 베타글루칸을 투여했을 때 상기도 감염 유병률과 증상이 유의하게  </a:t>
              </a:r>
              <a:endParaRPr lang="en-US" altLang="ko-KR" b="1" dirty="0" smtClean="0">
                <a:solidFill>
                  <a:srgbClr val="555555"/>
                </a:solidFill>
                <a:latin typeface="AppleSDGothicNeo"/>
              </a:endParaRPr>
            </a:p>
            <a:p>
              <a:pPr>
                <a:lnSpc>
                  <a:spcPts val="4000"/>
                </a:lnSpc>
              </a:pPr>
              <a:r>
                <a:rPr lang="en-US" altLang="ko-KR" b="1" dirty="0">
                  <a:solidFill>
                    <a:srgbClr val="555555"/>
                  </a:solidFill>
                  <a:latin typeface="AppleSDGothicNeo"/>
                </a:rPr>
                <a:t> </a:t>
              </a:r>
              <a:r>
                <a:rPr lang="en-US" altLang="ko-KR" b="1" dirty="0" smtClean="0">
                  <a:solidFill>
                    <a:srgbClr val="555555"/>
                  </a:solidFill>
                  <a:latin typeface="AppleSDGothicNeo"/>
                </a:rPr>
                <a:t>   </a:t>
              </a:r>
              <a:r>
                <a:rPr lang="ko-KR" altLang="en-US" b="1" dirty="0" smtClean="0">
                  <a:solidFill>
                    <a:srgbClr val="555555"/>
                  </a:solidFill>
                  <a:latin typeface="AppleSDGothicNeo"/>
                </a:rPr>
                <a:t>감소했다고 보고 </a:t>
              </a:r>
              <a:r>
                <a:rPr lang="en-US" altLang="ko-KR" b="1" dirty="0" smtClean="0">
                  <a:solidFill>
                    <a:srgbClr val="555555"/>
                  </a:solidFill>
                  <a:latin typeface="AppleSDGothicNeo"/>
                </a:rPr>
                <a:t>(2009</a:t>
              </a:r>
              <a:r>
                <a:rPr lang="ko-KR" altLang="en-US" b="1" dirty="0" smtClean="0">
                  <a:solidFill>
                    <a:srgbClr val="555555"/>
                  </a:solidFill>
                  <a:latin typeface="AppleSDGothicNeo"/>
                </a:rPr>
                <a:t>년</a:t>
              </a:r>
              <a:r>
                <a:rPr lang="en-US" altLang="ko-KR" b="1" dirty="0" smtClean="0">
                  <a:solidFill>
                    <a:srgbClr val="555555"/>
                  </a:solidFill>
                  <a:latin typeface="AppleSDGothicNeo"/>
                </a:rPr>
                <a:t>)</a:t>
              </a:r>
            </a:p>
            <a:p>
              <a:pPr>
                <a:lnSpc>
                  <a:spcPts val="4000"/>
                </a:lnSpc>
              </a:pPr>
              <a:r>
                <a:rPr lang="ko-KR" altLang="en-US" b="1" dirty="0" smtClean="0">
                  <a:solidFill>
                    <a:srgbClr val="555555"/>
                  </a:solidFill>
                  <a:latin typeface="AppleSDGothicNeo"/>
                </a:rPr>
                <a:t>   “</a:t>
              </a:r>
              <a:r>
                <a:rPr lang="ko-KR" altLang="en-US" b="1" dirty="0">
                  <a:solidFill>
                    <a:srgbClr val="555555"/>
                  </a:solidFill>
                  <a:latin typeface="AppleSDGothicNeo"/>
                </a:rPr>
                <a:t>베타글루칸을 섭취했을 때 전반적인 건강 상태가 좋아졌으며 혼란</a:t>
              </a:r>
              <a:r>
                <a:rPr lang="en-US" altLang="ko-KR" b="1" dirty="0">
                  <a:solidFill>
                    <a:srgbClr val="555555"/>
                  </a:solidFill>
                  <a:latin typeface="AppleSDGothicNeo"/>
                </a:rPr>
                <a:t>, </a:t>
              </a:r>
              <a:r>
                <a:rPr lang="ko-KR" altLang="en-US" b="1" dirty="0">
                  <a:solidFill>
                    <a:srgbClr val="555555"/>
                  </a:solidFill>
                  <a:latin typeface="AppleSDGothicNeo"/>
                </a:rPr>
                <a:t>피로</a:t>
              </a:r>
              <a:r>
                <a:rPr lang="en-US" altLang="ko-KR" b="1" dirty="0">
                  <a:solidFill>
                    <a:srgbClr val="555555"/>
                  </a:solidFill>
                  <a:latin typeface="AppleSDGothicNeo"/>
                </a:rPr>
                <a:t>, </a:t>
              </a:r>
              <a:r>
                <a:rPr lang="ko-KR" altLang="en-US" b="1" dirty="0">
                  <a:solidFill>
                    <a:srgbClr val="555555"/>
                  </a:solidFill>
                  <a:latin typeface="AppleSDGothicNeo"/>
                </a:rPr>
                <a:t>긴장</a:t>
              </a:r>
              <a:r>
                <a:rPr lang="en-US" altLang="ko-KR" b="1" dirty="0">
                  <a:solidFill>
                    <a:srgbClr val="555555"/>
                  </a:solidFill>
                  <a:latin typeface="AppleSDGothicNeo"/>
                </a:rPr>
                <a:t>, </a:t>
              </a:r>
              <a:r>
                <a:rPr lang="ko-KR" altLang="en-US" b="1" dirty="0">
                  <a:solidFill>
                    <a:srgbClr val="555555"/>
                  </a:solidFill>
                  <a:latin typeface="AppleSDGothicNeo"/>
                </a:rPr>
                <a:t>분노 등의 증상도 </a:t>
              </a:r>
              <a:endParaRPr lang="en-US" altLang="ko-KR" b="1" dirty="0" smtClean="0">
                <a:solidFill>
                  <a:srgbClr val="555555"/>
                </a:solidFill>
                <a:latin typeface="AppleSDGothicNeo"/>
              </a:endParaRPr>
            </a:p>
            <a:p>
              <a:pPr>
                <a:lnSpc>
                  <a:spcPts val="4000"/>
                </a:lnSpc>
              </a:pPr>
              <a:r>
                <a:rPr lang="en-US" altLang="ko-KR" b="1" dirty="0">
                  <a:solidFill>
                    <a:srgbClr val="555555"/>
                  </a:solidFill>
                  <a:latin typeface="AppleSDGothicNeo"/>
                </a:rPr>
                <a:t> </a:t>
              </a:r>
              <a:r>
                <a:rPr lang="en-US" altLang="ko-KR" b="1" dirty="0" smtClean="0">
                  <a:solidFill>
                    <a:srgbClr val="555555"/>
                  </a:solidFill>
                  <a:latin typeface="AppleSDGothicNeo"/>
                </a:rPr>
                <a:t>    </a:t>
              </a:r>
              <a:r>
                <a:rPr lang="ko-KR" altLang="en-US" b="1" dirty="0" smtClean="0">
                  <a:solidFill>
                    <a:srgbClr val="555555"/>
                  </a:solidFill>
                  <a:latin typeface="AppleSDGothicNeo"/>
                </a:rPr>
                <a:t>감소했다” 함</a:t>
              </a:r>
              <a:endParaRPr lang="ko-KR" altLang="en-US" b="1" dirty="0"/>
            </a:p>
          </p:txBody>
        </p:sp>
        <p:pic>
          <p:nvPicPr>
            <p:cNvPr id="1025" name="_x54324728" descr="EMB00002fdc6e7b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1" t="812" r="2452"/>
            <a:stretch>
              <a:fillRect/>
            </a:stretch>
          </p:blipFill>
          <p:spPr bwMode="auto">
            <a:xfrm>
              <a:off x="9601200" y="1583204"/>
              <a:ext cx="1257533" cy="26019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6437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4355"/>
    </mc:Choice>
    <mc:Fallback xmlns="">
      <p:transition spd="slow" advTm="2143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404445" y="470409"/>
            <a:ext cx="11359663" cy="5863144"/>
            <a:chOff x="430822" y="224224"/>
            <a:chExt cx="11359663" cy="5863144"/>
          </a:xfrm>
        </p:grpSpPr>
        <p:grpSp>
          <p:nvGrpSpPr>
            <p:cNvPr id="5" name="그룹 4"/>
            <p:cNvGrpSpPr/>
            <p:nvPr/>
          </p:nvGrpSpPr>
          <p:grpSpPr>
            <a:xfrm>
              <a:off x="430822" y="224224"/>
              <a:ext cx="11359663" cy="5863144"/>
              <a:chOff x="474784" y="-320899"/>
              <a:chExt cx="11166231" cy="5863144"/>
            </a:xfrm>
          </p:grpSpPr>
          <p:sp>
            <p:nvSpPr>
              <p:cNvPr id="2" name="직사각형 1"/>
              <p:cNvSpPr/>
              <p:nvPr/>
            </p:nvSpPr>
            <p:spPr>
              <a:xfrm>
                <a:off x="474784" y="-320899"/>
                <a:ext cx="11166231" cy="586314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ts val="4500"/>
                  </a:lnSpc>
                </a:pPr>
                <a:r>
                  <a:rPr lang="en-US" altLang="ko-KR" b="1" dirty="0">
                    <a:solidFill>
                      <a:srgbClr val="0000FF"/>
                    </a:solidFill>
                    <a:latin typeface="AppleSDGothicNeo"/>
                  </a:rPr>
                  <a:t>3. </a:t>
                </a:r>
                <a:r>
                  <a:rPr lang="ko-KR" altLang="en-US" b="1" dirty="0">
                    <a:solidFill>
                      <a:srgbClr val="0000FF"/>
                    </a:solidFill>
                    <a:latin typeface="AppleSDGothicNeo"/>
                  </a:rPr>
                  <a:t>콜레스테롤 수치 감소</a:t>
                </a:r>
                <a:r>
                  <a:rPr lang="ko-KR" altLang="en-US" b="1" dirty="0"/>
                  <a:t/>
                </a:r>
                <a:br>
                  <a:rPr lang="ko-KR" altLang="en-US" b="1" dirty="0"/>
                </a:br>
                <a:r>
                  <a:rPr lang="ko-KR" altLang="en-US" b="1" dirty="0"/>
                  <a:t>① </a:t>
                </a:r>
                <a:r>
                  <a:rPr lang="ko-KR" altLang="en-US" b="1" dirty="0" smtClean="0">
                    <a:latin typeface="AppleSDGothicNeo"/>
                  </a:rPr>
                  <a:t>담즙산이 </a:t>
                </a:r>
                <a:r>
                  <a:rPr lang="ko-KR" altLang="en-US" b="1" dirty="0">
                    <a:latin typeface="AppleSDGothicNeo"/>
                  </a:rPr>
                  <a:t>장에서 혈류로 재흡수 되는 것을 막아 </a:t>
                </a:r>
                <a:r>
                  <a:rPr lang="ko-KR" altLang="en-US" b="1" dirty="0">
                    <a:solidFill>
                      <a:srgbClr val="FF0000"/>
                    </a:solidFill>
                    <a:latin typeface="AppleSDGothicNeo"/>
                  </a:rPr>
                  <a:t>혈중 콜레스테롤 수치를 </a:t>
                </a:r>
                <a:r>
                  <a:rPr lang="ko-KR" altLang="en-US" b="1" dirty="0" smtClean="0">
                    <a:solidFill>
                      <a:srgbClr val="FF0000"/>
                    </a:solidFill>
                    <a:latin typeface="AppleSDGothicNeo"/>
                  </a:rPr>
                  <a:t>낮춤</a:t>
                </a:r>
                <a:endParaRPr lang="en-US" altLang="ko-KR" b="1" dirty="0" smtClean="0">
                  <a:solidFill>
                    <a:srgbClr val="FF0000"/>
                  </a:solidFill>
                  <a:latin typeface="AppleSDGothicNeo"/>
                </a:endParaRPr>
              </a:p>
              <a:p>
                <a:pPr>
                  <a:lnSpc>
                    <a:spcPts val="4500"/>
                  </a:lnSpc>
                </a:pPr>
                <a:r>
                  <a:rPr lang="en-US" altLang="ko-KR" b="1" dirty="0"/>
                  <a:t>② </a:t>
                </a:r>
                <a:r>
                  <a:rPr lang="en-US" altLang="ko-KR" b="1" u="sng" dirty="0" smtClean="0">
                    <a:latin typeface="AppleSDGothicNeo"/>
                  </a:rPr>
                  <a:t>LDL</a:t>
                </a:r>
                <a:r>
                  <a:rPr lang="ko-KR" altLang="en-US" b="1" u="sng" dirty="0">
                    <a:latin typeface="AppleSDGothicNeo"/>
                  </a:rPr>
                  <a:t>콜레스테롤 수치는 </a:t>
                </a:r>
                <a:r>
                  <a:rPr lang="en-US" altLang="ko-KR" b="1" u="sng" dirty="0">
                    <a:latin typeface="AppleSDGothicNeo"/>
                  </a:rPr>
                  <a:t>4</a:t>
                </a:r>
                <a:r>
                  <a:rPr lang="ko-KR" altLang="en-US" b="1" u="sng" dirty="0">
                    <a:latin typeface="AppleSDGothicNeo"/>
                  </a:rPr>
                  <a:t>주 후 </a:t>
                </a:r>
                <a:r>
                  <a:rPr lang="en-US" altLang="ko-KR" b="1" u="sng" dirty="0">
                    <a:latin typeface="AppleSDGothicNeo"/>
                  </a:rPr>
                  <a:t>12.2%, 8</a:t>
                </a:r>
                <a:r>
                  <a:rPr lang="ko-KR" altLang="en-US" b="1" u="sng" dirty="0">
                    <a:latin typeface="AppleSDGothicNeo"/>
                  </a:rPr>
                  <a:t>주 후 </a:t>
                </a:r>
                <a:r>
                  <a:rPr lang="en-US" altLang="ko-KR" b="1" u="sng" dirty="0">
                    <a:latin typeface="AppleSDGothicNeo"/>
                  </a:rPr>
                  <a:t>15.1% </a:t>
                </a:r>
                <a:r>
                  <a:rPr lang="ko-KR" altLang="en-US" b="1" u="sng" dirty="0" smtClean="0">
                    <a:latin typeface="AppleSDGothicNeo"/>
                  </a:rPr>
                  <a:t>감소</a:t>
                </a:r>
                <a:endParaRPr lang="en-US" altLang="ko-KR" b="1" u="sng" dirty="0" smtClean="0">
                  <a:latin typeface="AppleSDGothicNeo"/>
                </a:endParaRPr>
              </a:p>
              <a:p>
                <a:pPr>
                  <a:lnSpc>
                    <a:spcPts val="4500"/>
                  </a:lnSpc>
                </a:pPr>
                <a:r>
                  <a:rPr lang="ko-KR" altLang="en-US" b="1" dirty="0"/>
                  <a:t>③ </a:t>
                </a:r>
                <a:r>
                  <a:rPr lang="ko-KR" altLang="en-US" b="1" u="sng" dirty="0" smtClean="0">
                    <a:latin typeface="AppleSDGothicNeo"/>
                  </a:rPr>
                  <a:t>총콜레스테롤 </a:t>
                </a:r>
                <a:r>
                  <a:rPr lang="en-US" altLang="ko-KR" b="1" u="sng" dirty="0" smtClean="0">
                    <a:latin typeface="AppleSDGothicNeo"/>
                  </a:rPr>
                  <a:t>4</a:t>
                </a:r>
                <a:r>
                  <a:rPr lang="ko-KR" altLang="en-US" b="1" u="sng" dirty="0">
                    <a:latin typeface="AppleSDGothicNeo"/>
                  </a:rPr>
                  <a:t>주 후 </a:t>
                </a:r>
                <a:r>
                  <a:rPr lang="en-US" altLang="ko-KR" b="1" u="sng" dirty="0">
                    <a:latin typeface="AppleSDGothicNeo"/>
                  </a:rPr>
                  <a:t>6.5%, 8</a:t>
                </a:r>
                <a:r>
                  <a:rPr lang="ko-KR" altLang="en-US" b="1" u="sng" dirty="0">
                    <a:latin typeface="AppleSDGothicNeo"/>
                  </a:rPr>
                  <a:t>주 후 </a:t>
                </a:r>
                <a:r>
                  <a:rPr lang="en-US" altLang="ko-KR" b="1" u="sng" dirty="0">
                    <a:latin typeface="AppleSDGothicNeo"/>
                  </a:rPr>
                  <a:t>8.9% </a:t>
                </a:r>
                <a:r>
                  <a:rPr lang="ko-KR" altLang="en-US" b="1" u="sng" dirty="0" smtClean="0">
                    <a:latin typeface="AppleSDGothicNeo"/>
                  </a:rPr>
                  <a:t>감소</a:t>
                </a:r>
                <a:endParaRPr lang="en-US" altLang="ko-KR" b="1" u="sng" dirty="0" smtClean="0">
                  <a:latin typeface="AppleSDGothicNeo"/>
                </a:endParaRPr>
              </a:p>
              <a:p>
                <a:pPr>
                  <a:lnSpc>
                    <a:spcPts val="4500"/>
                  </a:lnSpc>
                </a:pPr>
                <a:r>
                  <a:rPr lang="ko-KR" altLang="en-US" dirty="0" smtClean="0"/>
                  <a:t>④ </a:t>
                </a:r>
                <a:r>
                  <a:rPr lang="en-US" altLang="ko-KR" b="1" dirty="0" smtClean="0">
                    <a:solidFill>
                      <a:schemeClr val="accent6"/>
                    </a:solidFill>
                    <a:latin typeface="AppleSDGothicNeo"/>
                  </a:rPr>
                  <a:t>FDA</a:t>
                </a:r>
                <a:r>
                  <a:rPr lang="ko-KR" altLang="en-US" b="1" dirty="0">
                    <a:latin typeface="AppleSDGothicNeo"/>
                  </a:rPr>
                  <a:t>는 베타글루칸을 ‘하루에 </a:t>
                </a:r>
                <a:r>
                  <a:rPr lang="en-US" altLang="ko-KR" b="1" dirty="0">
                    <a:latin typeface="AppleSDGothicNeo"/>
                  </a:rPr>
                  <a:t>3g </a:t>
                </a:r>
                <a:r>
                  <a:rPr lang="ko-KR" altLang="en-US" b="1" dirty="0">
                    <a:latin typeface="AppleSDGothicNeo"/>
                  </a:rPr>
                  <a:t>이상 </a:t>
                </a:r>
                <a:r>
                  <a:rPr lang="ko-KR" altLang="en-US" b="1" dirty="0" smtClean="0">
                    <a:latin typeface="AppleSDGothicNeo"/>
                  </a:rPr>
                  <a:t>섭취 시 </a:t>
                </a:r>
                <a:r>
                  <a:rPr lang="ko-KR" altLang="en-US" b="1" dirty="0">
                    <a:latin typeface="AppleSDGothicNeo"/>
                  </a:rPr>
                  <a:t>심혈관계 건강에 도움을 줄 수 있는 </a:t>
                </a:r>
                <a:r>
                  <a:rPr lang="ko-KR" altLang="en-US" b="1" dirty="0" err="1">
                    <a:latin typeface="AppleSDGothicNeo"/>
                  </a:rPr>
                  <a:t>영양소’로</a:t>
                </a:r>
                <a:r>
                  <a:rPr lang="ko-KR" altLang="en-US" b="1" dirty="0">
                    <a:latin typeface="AppleSDGothicNeo"/>
                  </a:rPr>
                  <a:t> </a:t>
                </a:r>
                <a:r>
                  <a:rPr lang="ko-KR" altLang="en-US" b="1" dirty="0" smtClean="0">
                    <a:latin typeface="AppleSDGothicNeo"/>
                  </a:rPr>
                  <a:t>지정</a:t>
                </a:r>
                <a:r>
                  <a:rPr lang="ko-KR" altLang="en-US" b="1" dirty="0"/>
                  <a:t/>
                </a:r>
                <a:br>
                  <a:rPr lang="ko-KR" altLang="en-US" b="1" dirty="0"/>
                </a:br>
                <a:r>
                  <a:rPr lang="ko-KR" altLang="en-US" b="1" dirty="0" smtClean="0"/>
                  <a:t>⑤</a:t>
                </a:r>
                <a:r>
                  <a:rPr lang="ko-KR" altLang="en-US" dirty="0" smtClean="0"/>
                  <a:t> </a:t>
                </a:r>
                <a:r>
                  <a:rPr lang="ko-KR" altLang="en-US" b="1" dirty="0" err="1" smtClean="0">
                    <a:solidFill>
                      <a:srgbClr val="555555"/>
                    </a:solidFill>
                    <a:latin typeface="AppleSDGothicNeo"/>
                  </a:rPr>
                  <a:t>식이섬유인</a:t>
                </a:r>
                <a:r>
                  <a:rPr lang="ko-KR" altLang="en-US" b="1" dirty="0" smtClean="0">
                    <a:solidFill>
                      <a:srgbClr val="555555"/>
                    </a:solidFill>
                    <a:latin typeface="AppleSDGothicNeo"/>
                  </a:rPr>
                  <a:t> </a:t>
                </a:r>
                <a:r>
                  <a:rPr lang="ko-KR" altLang="en-US" b="1" dirty="0" err="1">
                    <a:solidFill>
                      <a:srgbClr val="555555"/>
                    </a:solidFill>
                    <a:latin typeface="AppleSDGothicNeo"/>
                  </a:rPr>
                  <a:t>베타글루칸</a:t>
                </a:r>
                <a:r>
                  <a:rPr lang="ko-KR" altLang="en-US" b="1" dirty="0">
                    <a:solidFill>
                      <a:srgbClr val="555555"/>
                    </a:solidFill>
                    <a:latin typeface="AppleSDGothicNeo"/>
                  </a:rPr>
                  <a:t> 섭취량을 늘리면 체내 당 흡수가 지연돼 </a:t>
                </a:r>
                <a:r>
                  <a:rPr lang="ko-KR" altLang="en-US" b="1" dirty="0" smtClean="0">
                    <a:solidFill>
                      <a:srgbClr val="FF0000"/>
                    </a:solidFill>
                    <a:latin typeface="AppleSDGothicNeo"/>
                  </a:rPr>
                  <a:t>인슐린의 과다 분비 </a:t>
                </a:r>
                <a:r>
                  <a:rPr lang="ko-KR" altLang="en-US" b="1" dirty="0">
                    <a:solidFill>
                      <a:srgbClr val="FF0000"/>
                    </a:solidFill>
                    <a:latin typeface="AppleSDGothicNeo"/>
                  </a:rPr>
                  <a:t>억제</a:t>
                </a:r>
                <a:r>
                  <a:rPr lang="ko-KR" altLang="en-US" b="1" dirty="0">
                    <a:solidFill>
                      <a:srgbClr val="555555"/>
                    </a:solidFill>
                    <a:latin typeface="AppleSDGothicNeo"/>
                  </a:rPr>
                  <a:t>하고 </a:t>
                </a:r>
                <a:r>
                  <a:rPr lang="ko-KR" altLang="en-US" b="1" dirty="0">
                    <a:solidFill>
                      <a:srgbClr val="FF0000"/>
                    </a:solidFill>
                    <a:latin typeface="AppleSDGothicNeo"/>
                  </a:rPr>
                  <a:t>혈당을 조절</a:t>
                </a:r>
                <a:r>
                  <a:rPr lang="ko-KR" altLang="en-US" b="1" dirty="0">
                    <a:solidFill>
                      <a:srgbClr val="555555"/>
                    </a:solidFill>
                    <a:latin typeface="AppleSDGothicNeo"/>
                  </a:rPr>
                  <a:t>하는 데도 도움이 되는 것으로 </a:t>
                </a:r>
                <a:r>
                  <a:rPr lang="ko-KR" altLang="en-US" b="1" dirty="0" smtClean="0">
                    <a:solidFill>
                      <a:srgbClr val="555555"/>
                    </a:solidFill>
                    <a:latin typeface="AppleSDGothicNeo"/>
                  </a:rPr>
                  <a:t>밝혀짐</a:t>
                </a:r>
                <a:endParaRPr lang="en-US" altLang="ko-KR" b="1" dirty="0" smtClean="0">
                  <a:solidFill>
                    <a:srgbClr val="555555"/>
                  </a:solidFill>
                  <a:latin typeface="AppleSDGothicNeo"/>
                </a:endParaRPr>
              </a:p>
              <a:p>
                <a:pPr>
                  <a:lnSpc>
                    <a:spcPts val="4500"/>
                  </a:lnSpc>
                </a:pPr>
                <a:r>
                  <a:rPr lang="en-US" altLang="ko-KR" b="1" dirty="0" smtClean="0"/>
                  <a:t>⑥</a:t>
                </a:r>
                <a:r>
                  <a:rPr lang="en-US" altLang="ko-KR" dirty="0" smtClean="0"/>
                  <a:t> </a:t>
                </a:r>
                <a:r>
                  <a:rPr lang="ko-KR" altLang="en-US" b="1" dirty="0" smtClean="0">
                    <a:solidFill>
                      <a:srgbClr val="555555"/>
                    </a:solidFill>
                    <a:latin typeface="AppleSDGothicNeo"/>
                  </a:rPr>
                  <a:t>베타글루칸을 </a:t>
                </a:r>
                <a:r>
                  <a:rPr lang="en-US" altLang="ko-KR" b="1" dirty="0">
                    <a:solidFill>
                      <a:srgbClr val="555555"/>
                    </a:solidFill>
                    <a:latin typeface="AppleSDGothicNeo"/>
                  </a:rPr>
                  <a:t>5g</a:t>
                </a:r>
                <a:r>
                  <a:rPr lang="ko-KR" altLang="en-US" b="1" dirty="0">
                    <a:solidFill>
                      <a:srgbClr val="555555"/>
                    </a:solidFill>
                    <a:latin typeface="AppleSDGothicNeo"/>
                  </a:rPr>
                  <a:t>씩 섭취하게 하고 식후 </a:t>
                </a:r>
                <a:r>
                  <a:rPr lang="en-US" altLang="ko-KR" b="1" dirty="0">
                    <a:solidFill>
                      <a:srgbClr val="555555"/>
                    </a:solidFill>
                    <a:latin typeface="AppleSDGothicNeo"/>
                  </a:rPr>
                  <a:t>30</a:t>
                </a:r>
                <a:r>
                  <a:rPr lang="ko-KR" altLang="en-US" b="1" dirty="0">
                    <a:solidFill>
                      <a:srgbClr val="555555"/>
                    </a:solidFill>
                    <a:latin typeface="AppleSDGothicNeo"/>
                  </a:rPr>
                  <a:t>분 후 혈당을 측정한 결과</a:t>
                </a:r>
                <a:r>
                  <a:rPr lang="en-US" altLang="ko-KR" b="1" dirty="0">
                    <a:solidFill>
                      <a:srgbClr val="555555"/>
                    </a:solidFill>
                    <a:latin typeface="AppleSDGothicNeo"/>
                  </a:rPr>
                  <a:t>, </a:t>
                </a:r>
                <a:r>
                  <a:rPr lang="ko-KR" altLang="en-US" b="1" dirty="0">
                    <a:solidFill>
                      <a:srgbClr val="555555"/>
                    </a:solidFill>
                    <a:latin typeface="AppleSDGothicNeo"/>
                  </a:rPr>
                  <a:t>그 수치가 </a:t>
                </a:r>
                <a:r>
                  <a:rPr lang="en-US" altLang="ko-KR" b="1" dirty="0">
                    <a:solidFill>
                      <a:srgbClr val="555555"/>
                    </a:solidFill>
                    <a:latin typeface="AppleSDGothicNeo"/>
                  </a:rPr>
                  <a:t>19% </a:t>
                </a:r>
                <a:r>
                  <a:rPr lang="ko-KR" altLang="en-US" b="1" dirty="0">
                    <a:solidFill>
                      <a:srgbClr val="555555"/>
                    </a:solidFill>
                    <a:latin typeface="AppleSDGothicNeo"/>
                  </a:rPr>
                  <a:t>낮은 것으로 </a:t>
                </a:r>
                <a:r>
                  <a:rPr lang="ko-KR" altLang="en-US" b="1" dirty="0" smtClean="0">
                    <a:solidFill>
                      <a:srgbClr val="555555"/>
                    </a:solidFill>
                    <a:latin typeface="AppleSDGothicNeo"/>
                  </a:rPr>
                  <a:t>나타남</a:t>
                </a:r>
                <a:endParaRPr lang="en-US" altLang="ko-KR" b="1" dirty="0" smtClean="0">
                  <a:solidFill>
                    <a:srgbClr val="555555"/>
                  </a:solidFill>
                  <a:latin typeface="AppleSDGothicNeo"/>
                </a:endParaRPr>
              </a:p>
              <a:p>
                <a:pPr>
                  <a:lnSpc>
                    <a:spcPts val="4500"/>
                  </a:lnSpc>
                </a:pPr>
                <a:r>
                  <a:rPr lang="en-US" altLang="ko-KR" b="1" dirty="0">
                    <a:solidFill>
                      <a:srgbClr val="555555"/>
                    </a:solidFill>
                    <a:latin typeface="AppleSDGothicNeo"/>
                  </a:rPr>
                  <a:t> </a:t>
                </a:r>
                <a:r>
                  <a:rPr lang="en-US" altLang="ko-KR" b="1" dirty="0" smtClean="0">
                    <a:solidFill>
                      <a:srgbClr val="555555"/>
                    </a:solidFill>
                    <a:latin typeface="AppleSDGothicNeo"/>
                  </a:rPr>
                  <a:t>    (</a:t>
                </a:r>
                <a:r>
                  <a:rPr lang="ko-KR" altLang="en-US" b="1" dirty="0" smtClean="0">
                    <a:solidFill>
                      <a:srgbClr val="555555"/>
                    </a:solidFill>
                    <a:latin typeface="AppleSDGothicNeo"/>
                  </a:rPr>
                  <a:t>스위스 </a:t>
                </a:r>
                <a:r>
                  <a:rPr lang="ko-KR" altLang="en-US" b="1" dirty="0" err="1">
                    <a:solidFill>
                      <a:srgbClr val="555555"/>
                    </a:solidFill>
                    <a:latin typeface="AppleSDGothicNeo"/>
                  </a:rPr>
                  <a:t>룬드</a:t>
                </a:r>
                <a:r>
                  <a:rPr lang="ko-KR" altLang="en-US" b="1" dirty="0">
                    <a:solidFill>
                      <a:srgbClr val="555555"/>
                    </a:solidFill>
                    <a:latin typeface="AppleSDGothicNeo"/>
                  </a:rPr>
                  <a:t> 대학교</a:t>
                </a:r>
                <a:r>
                  <a:rPr lang="en-US" altLang="ko-KR" b="1" dirty="0">
                    <a:solidFill>
                      <a:srgbClr val="555555"/>
                    </a:solidFill>
                    <a:latin typeface="AppleSDGothicNeo"/>
                  </a:rPr>
                  <a:t>(</a:t>
                </a:r>
                <a:r>
                  <a:rPr lang="en-US" altLang="ko-KR" b="1" dirty="0" err="1">
                    <a:solidFill>
                      <a:srgbClr val="555555"/>
                    </a:solidFill>
                    <a:latin typeface="AppleSDGothicNeo"/>
                  </a:rPr>
                  <a:t>Lunds</a:t>
                </a:r>
                <a:r>
                  <a:rPr lang="en-US" altLang="ko-KR" b="1" dirty="0">
                    <a:solidFill>
                      <a:srgbClr val="555555"/>
                    </a:solidFill>
                    <a:latin typeface="AppleSDGothicNeo"/>
                  </a:rPr>
                  <a:t> </a:t>
                </a:r>
                <a:r>
                  <a:rPr lang="en-US" altLang="ko-KR" b="1" dirty="0" err="1">
                    <a:solidFill>
                      <a:srgbClr val="555555"/>
                    </a:solidFill>
                    <a:latin typeface="AppleSDGothicNeo"/>
                  </a:rPr>
                  <a:t>Universitet</a:t>
                </a:r>
                <a:r>
                  <a:rPr lang="en-US" altLang="ko-KR" b="1" dirty="0">
                    <a:solidFill>
                      <a:srgbClr val="555555"/>
                    </a:solidFill>
                    <a:latin typeface="AppleSDGothicNeo"/>
                  </a:rPr>
                  <a:t>) </a:t>
                </a:r>
                <a:r>
                  <a:rPr lang="ko-KR" altLang="en-US" b="1" dirty="0" smtClean="0">
                    <a:solidFill>
                      <a:srgbClr val="555555"/>
                    </a:solidFill>
                    <a:latin typeface="AppleSDGothicNeo"/>
                  </a:rPr>
                  <a:t>연구팀</a:t>
                </a:r>
                <a:r>
                  <a:rPr lang="en-US" altLang="ko-KR" b="1" dirty="0" smtClean="0">
                    <a:solidFill>
                      <a:srgbClr val="555555"/>
                    </a:solidFill>
                    <a:latin typeface="AppleSDGothicNeo"/>
                  </a:rPr>
                  <a:t>)    </a:t>
                </a:r>
              </a:p>
              <a:p>
                <a:pPr>
                  <a:lnSpc>
                    <a:spcPts val="4500"/>
                  </a:lnSpc>
                </a:pPr>
                <a:r>
                  <a:rPr lang="ko-KR" altLang="en-US" b="1" dirty="0" smtClean="0">
                    <a:solidFill>
                      <a:srgbClr val="555555"/>
                    </a:solidFill>
                    <a:latin typeface="AppleSDGothicNeo"/>
                  </a:rPr>
                  <a:t>        베타글루칸이 </a:t>
                </a:r>
                <a:r>
                  <a:rPr lang="ko-KR" altLang="en-US" b="1" dirty="0">
                    <a:solidFill>
                      <a:srgbClr val="555555"/>
                    </a:solidFill>
                    <a:latin typeface="AppleSDGothicNeo"/>
                  </a:rPr>
                  <a:t>장내 음식물과 섞여 소화 및 흡수를 늦춰 급격한 혈당 상승을 억제하기 </a:t>
                </a:r>
                <a:r>
                  <a:rPr lang="ko-KR" altLang="en-US" b="1" dirty="0" smtClean="0">
                    <a:solidFill>
                      <a:srgbClr val="555555"/>
                    </a:solidFill>
                    <a:latin typeface="AppleSDGothicNeo"/>
                  </a:rPr>
                  <a:t>때문</a:t>
                </a:r>
                <a:endParaRPr lang="ko-KR" altLang="en-US" b="1" dirty="0"/>
              </a:p>
            </p:txBody>
          </p:sp>
          <p:sp>
            <p:nvSpPr>
              <p:cNvPr id="3" name="오른쪽 화살표 2"/>
              <p:cNvSpPr/>
              <p:nvPr/>
            </p:nvSpPr>
            <p:spPr>
              <a:xfrm>
                <a:off x="597878" y="4994032"/>
                <a:ext cx="545123" cy="342898"/>
              </a:xfrm>
              <a:prstGeom prst="rightArrow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pic>
          <p:nvPicPr>
            <p:cNvPr id="6" name="Picture 2" descr="더좋은, 건기식 면역 베타글루칸 출시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16984" y="522620"/>
              <a:ext cx="2672216" cy="18688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5801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8369"/>
    </mc:Choice>
    <mc:Fallback xmlns="">
      <p:transition spd="slow" advTm="3383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518746" y="290147"/>
            <a:ext cx="11192607" cy="6348045"/>
            <a:chOff x="518746" y="290147"/>
            <a:chExt cx="11192607" cy="6348045"/>
          </a:xfrm>
        </p:grpSpPr>
        <p:sp>
          <p:nvSpPr>
            <p:cNvPr id="2" name="직사각형 1"/>
            <p:cNvSpPr/>
            <p:nvPr/>
          </p:nvSpPr>
          <p:spPr>
            <a:xfrm>
              <a:off x="518746" y="290147"/>
              <a:ext cx="11192607" cy="634804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just" eaLnBrk="0" fontAlgn="base" latinLnBrk="0" hangingPunct="0">
                <a:lnSpc>
                  <a:spcPts val="43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ko-KR" b="1" dirty="0" smtClean="0">
                <a:solidFill>
                  <a:srgbClr val="3A32C3"/>
                </a:solidFill>
                <a:latin typeface="Arial" panose="020B0604020202020204" pitchFamily="34" charset="0"/>
                <a:ea typeface="inherit"/>
              </a:endParaRPr>
            </a:p>
            <a:p>
              <a:pPr lvl="0" algn="just" eaLnBrk="0" fontAlgn="base" latinLnBrk="0" hangingPunct="0">
                <a:lnSpc>
                  <a:spcPts val="43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ko-KR" altLang="ko-KR" b="1" dirty="0" smtClean="0">
                  <a:solidFill>
                    <a:srgbClr val="3A32C3"/>
                  </a:solidFill>
                  <a:latin typeface="Arial" panose="020B0604020202020204" pitchFamily="34" charset="0"/>
                  <a:ea typeface="inherit"/>
                </a:rPr>
                <a:t>◆ 베타글루칸</a:t>
              </a:r>
              <a:r>
                <a:rPr lang="ko-KR" altLang="en-US" b="1" dirty="0" smtClean="0">
                  <a:solidFill>
                    <a:srgbClr val="3A32C3"/>
                  </a:solidFill>
                  <a:latin typeface="Arial" panose="020B0604020202020204" pitchFamily="34" charset="0"/>
                  <a:ea typeface="inherit"/>
                </a:rPr>
                <a:t>의 상세한 면역기능</a:t>
              </a:r>
              <a:endParaRPr lang="ko-KR" altLang="ko-KR" dirty="0">
                <a:solidFill>
                  <a:srgbClr val="000000"/>
                </a:solidFill>
                <a:latin typeface="Arial" panose="020B0604020202020204" pitchFamily="34" charset="0"/>
                <a:ea typeface="se-nanumgothic"/>
              </a:endParaRPr>
            </a:p>
            <a:p>
              <a:pPr lvl="0" algn="just" eaLnBrk="0" fontAlgn="base" latinLnBrk="0" hangingPunct="0">
                <a:lnSpc>
                  <a:spcPts val="43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ko-KR" altLang="ko-KR" b="1" dirty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1. </a:t>
              </a:r>
              <a:r>
                <a:rPr lang="ko-KR" altLang="ko-KR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가장 </a:t>
              </a:r>
              <a:r>
                <a:rPr lang="ko-KR" altLang="ko-KR" b="1" dirty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중요한 </a:t>
              </a:r>
              <a:r>
                <a:rPr lang="ko-KR" altLang="ko-KR" b="1" dirty="0">
                  <a:solidFill>
                    <a:srgbClr val="FF0000"/>
                  </a:solidFill>
                  <a:latin typeface="Arial" panose="020B0604020202020204" pitchFamily="34" charset="0"/>
                  <a:ea typeface="inherit"/>
                </a:rPr>
                <a:t>대식세포, </a:t>
              </a:r>
              <a:r>
                <a:rPr lang="ko-KR" altLang="ko-KR" b="1" dirty="0" err="1">
                  <a:solidFill>
                    <a:srgbClr val="FF0000"/>
                  </a:solidFill>
                  <a:latin typeface="Arial" panose="020B0604020202020204" pitchFamily="34" charset="0"/>
                  <a:ea typeface="inherit"/>
                </a:rPr>
                <a:t>T세포</a:t>
              </a:r>
              <a:r>
                <a:rPr lang="ko-KR" altLang="ko-KR" b="1" dirty="0">
                  <a:solidFill>
                    <a:srgbClr val="FF0000"/>
                  </a:solidFill>
                  <a:latin typeface="Arial" panose="020B0604020202020204" pitchFamily="34" charset="0"/>
                  <a:ea typeface="inherit"/>
                </a:rPr>
                <a:t>, 자연살해세포(NK)등에 대해 면역 증강 작용</a:t>
              </a:r>
              <a:endParaRPr lang="ko-KR" altLang="ko-KR" dirty="0">
                <a:solidFill>
                  <a:srgbClr val="FF0000"/>
                </a:solidFill>
                <a:latin typeface="Arial" panose="020B0604020202020204" pitchFamily="34" charset="0"/>
                <a:ea typeface="se-nanumgothic"/>
              </a:endParaRPr>
            </a:p>
            <a:p>
              <a:pPr lvl="0" algn="just" eaLnBrk="0" fontAlgn="base" latinLnBrk="0" hangingPunct="0">
                <a:lnSpc>
                  <a:spcPts val="43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 </a:t>
              </a:r>
              <a:r>
                <a:rPr lang="ko-KR" altLang="ko-KR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2</a:t>
              </a:r>
              <a:r>
                <a:rPr lang="ko-KR" altLang="ko-KR" b="1" dirty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. </a:t>
              </a:r>
              <a:r>
                <a:rPr lang="ko-KR" altLang="ko-KR" b="1" dirty="0" err="1" smtClean="0">
                  <a:solidFill>
                    <a:srgbClr val="FF0000"/>
                  </a:solidFill>
                  <a:latin typeface="Arial" panose="020B0604020202020204" pitchFamily="34" charset="0"/>
                  <a:ea typeface="inherit"/>
                </a:rPr>
                <a:t>항종양작용</a:t>
              </a:r>
              <a:r>
                <a:rPr lang="ko-KR" altLang="ko-KR" b="1" dirty="0">
                  <a:solidFill>
                    <a:srgbClr val="FF0000"/>
                  </a:solidFill>
                  <a:latin typeface="Arial" panose="020B0604020202020204" pitchFamily="34" charset="0"/>
                  <a:ea typeface="inherit"/>
                </a:rPr>
                <a:t>(항암작용)이 있는 </a:t>
              </a:r>
              <a:r>
                <a:rPr lang="ko-KR" altLang="ko-KR" b="1" dirty="0" err="1" smtClean="0">
                  <a:solidFill>
                    <a:srgbClr val="FF0000"/>
                  </a:solidFill>
                  <a:latin typeface="Arial" panose="020B0604020202020204" pitchFamily="34" charset="0"/>
                  <a:ea typeface="inherit"/>
                </a:rPr>
                <a:t>다당체</a:t>
              </a:r>
              <a:r>
                <a:rPr lang="ko-KR" altLang="ko-KR" b="1" dirty="0" err="1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로서</a:t>
              </a:r>
              <a:r>
                <a:rPr lang="ko-KR" altLang="ko-KR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 </a:t>
              </a:r>
              <a:r>
                <a:rPr lang="ko-KR" altLang="ko-KR" b="1" dirty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화제가 되어 다방면으로 연구가 진행되어 </a:t>
              </a:r>
              <a:r>
                <a:rPr lang="ko-KR" altLang="ko-KR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왔</a:t>
              </a:r>
              <a:r>
                <a:rPr lang="ko-KR" altLang="en-US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음</a:t>
              </a:r>
              <a:endParaRPr lang="en-US" altLang="ko-KR" b="1" dirty="0" smtClean="0">
                <a:solidFill>
                  <a:srgbClr val="000000"/>
                </a:solidFill>
                <a:latin typeface="Arial" panose="020B0604020202020204" pitchFamily="34" charset="0"/>
                <a:ea typeface="inherit"/>
              </a:endParaRPr>
            </a:p>
            <a:p>
              <a:pPr lvl="0" algn="just" eaLnBrk="0" fontAlgn="base" latinLnBrk="0" hangingPunct="0">
                <a:lnSpc>
                  <a:spcPts val="43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     (</a:t>
              </a:r>
              <a:r>
                <a:rPr lang="ko-KR" altLang="ko-KR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일본 </a:t>
              </a:r>
              <a:r>
                <a:rPr lang="en-US" altLang="ko-KR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 </a:t>
              </a:r>
              <a:r>
                <a:rPr lang="ko-KR" altLang="ko-KR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동물실험에서 </a:t>
              </a:r>
              <a:r>
                <a:rPr lang="ko-KR" altLang="ko-KR" b="1" dirty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100% 암 억제의 효과가 나타나기도 </a:t>
              </a:r>
              <a:r>
                <a:rPr lang="ko-KR" altLang="en-US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함</a:t>
              </a:r>
              <a:r>
                <a:rPr lang="en-US" altLang="ko-KR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)</a:t>
              </a:r>
              <a:endParaRPr lang="ko-KR" altLang="ko-KR" dirty="0">
                <a:solidFill>
                  <a:srgbClr val="000000"/>
                </a:solidFill>
                <a:latin typeface="Arial" panose="020B0604020202020204" pitchFamily="34" charset="0"/>
                <a:ea typeface="se-nanumgothic"/>
              </a:endParaRPr>
            </a:p>
            <a:p>
              <a:pPr lvl="0" algn="just" eaLnBrk="0" fontAlgn="base" latinLnBrk="0" hangingPunct="0">
                <a:lnSpc>
                  <a:spcPts val="43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ko-KR" altLang="ko-KR" b="1" dirty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3. </a:t>
              </a:r>
              <a:r>
                <a:rPr lang="ko-KR" altLang="ko-KR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면역력이 </a:t>
              </a:r>
              <a:r>
                <a:rPr lang="ko-KR" altLang="ko-KR" b="1" dirty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떨어질 경우 백혈구 표면에 존재하는 덱틴</a:t>
              </a:r>
              <a:r>
                <a:rPr lang="ko-KR" altLang="ko-KR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1</a:t>
              </a:r>
              <a:r>
                <a:rPr lang="ko-KR" altLang="en-US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이</a:t>
              </a:r>
              <a:r>
                <a:rPr lang="ko-KR" altLang="ko-KR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 </a:t>
              </a:r>
              <a:r>
                <a:rPr lang="ko-KR" altLang="ko-KR" b="1" dirty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만들어지지 않아서 </a:t>
              </a:r>
              <a:r>
                <a:rPr lang="ko-KR" altLang="ko-KR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건강이 악화</a:t>
              </a:r>
              <a:r>
                <a:rPr lang="ko-KR" altLang="en-US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됨</a:t>
              </a:r>
              <a:endParaRPr lang="en-US" altLang="ko-KR" b="1" dirty="0" smtClean="0">
                <a:solidFill>
                  <a:srgbClr val="000000"/>
                </a:solidFill>
                <a:latin typeface="Arial" panose="020B0604020202020204" pitchFamily="34" charset="0"/>
                <a:ea typeface="inherit"/>
              </a:endParaRPr>
            </a:p>
            <a:p>
              <a:pPr lvl="0" algn="just" eaLnBrk="0" fontAlgn="base" latinLnBrk="0" hangingPunct="0">
                <a:lnSpc>
                  <a:spcPts val="43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  </a:t>
              </a:r>
              <a:r>
                <a:rPr lang="ko-KR" altLang="ko-KR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 덱</a:t>
              </a:r>
              <a:r>
                <a:rPr lang="ko-KR" altLang="en-US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틴</a:t>
              </a:r>
              <a:r>
                <a:rPr lang="ko-KR" altLang="ko-KR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-1 단백질 손상</a:t>
              </a:r>
              <a:r>
                <a:rPr lang="en-US" altLang="ko-KR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 </a:t>
              </a:r>
              <a:r>
                <a:rPr lang="ko-KR" altLang="en-US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시 </a:t>
              </a:r>
              <a:r>
                <a:rPr lang="ko-KR" altLang="ko-KR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폐렴 </a:t>
              </a:r>
              <a:r>
                <a:rPr lang="ko-KR" altLang="ko-KR" b="1" dirty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증상이 나타나기도 </a:t>
              </a:r>
              <a:r>
                <a:rPr lang="ko-KR" altLang="en-US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함      </a:t>
              </a:r>
              <a:r>
                <a:rPr lang="ko-KR" altLang="ko-KR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 </a:t>
              </a:r>
              <a:r>
                <a:rPr lang="en-US" altLang="ko-KR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   </a:t>
              </a:r>
              <a:r>
                <a:rPr lang="ko-KR" altLang="ko-KR" b="1" dirty="0" smtClean="0">
                  <a:solidFill>
                    <a:srgbClr val="FF0000"/>
                  </a:solidFill>
                  <a:latin typeface="Arial" panose="020B0604020202020204" pitchFamily="34" charset="0"/>
                  <a:ea typeface="inherit"/>
                </a:rPr>
                <a:t>베타글루칸은 백혈구의 </a:t>
              </a:r>
              <a:r>
                <a:rPr lang="ko-KR" altLang="ko-KR" b="1" dirty="0">
                  <a:solidFill>
                    <a:srgbClr val="FF0000"/>
                  </a:solidFill>
                  <a:latin typeface="Arial" panose="020B0604020202020204" pitchFamily="34" charset="0"/>
                  <a:ea typeface="inherit"/>
                </a:rPr>
                <a:t>면역세포를 다시 </a:t>
              </a:r>
              <a:r>
                <a:rPr lang="ko-KR" altLang="ko-KR" b="1" dirty="0" smtClean="0">
                  <a:solidFill>
                    <a:srgbClr val="FF0000"/>
                  </a:solidFill>
                  <a:latin typeface="Arial" panose="020B0604020202020204" pitchFamily="34" charset="0"/>
                  <a:ea typeface="inherit"/>
                </a:rPr>
                <a:t>활성화</a:t>
              </a:r>
              <a:r>
                <a:rPr lang="en-US" altLang="ko-KR" b="1" dirty="0" smtClean="0">
                  <a:solidFill>
                    <a:srgbClr val="FF0000"/>
                  </a:solidFill>
                  <a:latin typeface="Arial" panose="020B0604020202020204" pitchFamily="34" charset="0"/>
                  <a:ea typeface="inherit"/>
                </a:rPr>
                <a:t> </a:t>
              </a:r>
              <a:r>
                <a:rPr lang="ko-KR" altLang="en-US" b="1" dirty="0" smtClean="0">
                  <a:solidFill>
                    <a:srgbClr val="FF0000"/>
                  </a:solidFill>
                  <a:latin typeface="Arial" panose="020B0604020202020204" pitchFamily="34" charset="0"/>
                  <a:ea typeface="inherit"/>
                </a:rPr>
                <a:t>함</a:t>
              </a:r>
              <a:endParaRPr lang="ko-KR" altLang="ko-KR" dirty="0">
                <a:solidFill>
                  <a:srgbClr val="000000"/>
                </a:solidFill>
                <a:latin typeface="Arial" panose="020B0604020202020204" pitchFamily="34" charset="0"/>
                <a:ea typeface="se-nanumgothic"/>
              </a:endParaRPr>
            </a:p>
            <a:p>
              <a:pPr lvl="0" algn="just" eaLnBrk="0" fontAlgn="base" latinLnBrk="0" hangingPunct="0">
                <a:lnSpc>
                  <a:spcPts val="43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ko-KR" altLang="ko-KR" b="1" dirty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4. </a:t>
              </a:r>
              <a:r>
                <a:rPr lang="ko-KR" altLang="ko-KR" b="1" dirty="0">
                  <a:solidFill>
                    <a:srgbClr val="FF0000"/>
                  </a:solidFill>
                  <a:latin typeface="Arial" panose="020B0604020202020204" pitchFamily="34" charset="0"/>
                  <a:ea typeface="inherit"/>
                </a:rPr>
                <a:t>정상세포의 면역기능 </a:t>
              </a:r>
              <a:r>
                <a:rPr lang="ko-KR" altLang="ko-KR" b="1" dirty="0" smtClean="0">
                  <a:solidFill>
                    <a:srgbClr val="FF0000"/>
                  </a:solidFill>
                  <a:latin typeface="Arial" panose="020B0604020202020204" pitchFamily="34" charset="0"/>
                  <a:ea typeface="inherit"/>
                </a:rPr>
                <a:t>활성화</a:t>
              </a:r>
              <a:r>
                <a:rPr lang="en-US" altLang="ko-KR" b="1" dirty="0" smtClean="0">
                  <a:solidFill>
                    <a:srgbClr val="FF0000"/>
                  </a:solidFill>
                  <a:latin typeface="Arial" panose="020B0604020202020204" pitchFamily="34" charset="0"/>
                  <a:ea typeface="inherit"/>
                </a:rPr>
                <a:t> :</a:t>
              </a:r>
              <a:r>
                <a:rPr lang="ko-KR" altLang="ko-KR" b="1" dirty="0" smtClean="0">
                  <a:solidFill>
                    <a:srgbClr val="FF0000"/>
                  </a:solidFill>
                  <a:latin typeface="Arial" panose="020B0604020202020204" pitchFamily="34" charset="0"/>
                  <a:ea typeface="inherit"/>
                </a:rPr>
                <a:t> </a:t>
              </a:r>
              <a:r>
                <a:rPr lang="ko-KR" altLang="ko-KR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세포</a:t>
              </a:r>
              <a:r>
                <a:rPr lang="ko-KR" altLang="en-US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의</a:t>
              </a:r>
              <a:r>
                <a:rPr lang="ko-KR" altLang="ko-KR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 본</a:t>
              </a:r>
              <a:r>
                <a:rPr lang="ko-KR" altLang="en-US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원의</a:t>
              </a:r>
              <a:r>
                <a:rPr lang="ko-KR" altLang="ko-KR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 </a:t>
              </a:r>
              <a:r>
                <a:rPr lang="ko-KR" altLang="ko-KR" b="1" dirty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면역 기능을 활성화해서 암세포의 증식이나 전이, </a:t>
              </a:r>
              <a:r>
                <a:rPr lang="ko-KR" altLang="ko-KR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재발</a:t>
              </a:r>
              <a:r>
                <a:rPr lang="en-US" altLang="ko-KR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 </a:t>
              </a:r>
              <a:r>
                <a:rPr lang="ko-KR" altLang="en-US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방지</a:t>
              </a:r>
              <a:endParaRPr lang="ko-KR" altLang="ko-KR" dirty="0">
                <a:solidFill>
                  <a:srgbClr val="000000"/>
                </a:solidFill>
                <a:latin typeface="Arial" panose="020B0604020202020204" pitchFamily="34" charset="0"/>
                <a:ea typeface="se-nanumgothic"/>
              </a:endParaRPr>
            </a:p>
            <a:p>
              <a:pPr lvl="0" algn="just" eaLnBrk="0" fontAlgn="base" latinLnBrk="0" hangingPunct="0">
                <a:lnSpc>
                  <a:spcPts val="43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ko-KR" altLang="ko-KR" b="1" dirty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5. </a:t>
              </a:r>
              <a:r>
                <a:rPr lang="ko-KR" altLang="ko-KR" b="1" dirty="0" smtClean="0">
                  <a:solidFill>
                    <a:srgbClr val="FF0000"/>
                  </a:solidFill>
                  <a:latin typeface="Arial" panose="020B0604020202020204" pitchFamily="34" charset="0"/>
                  <a:ea typeface="inherit"/>
                </a:rPr>
                <a:t>혈당과 </a:t>
              </a:r>
              <a:r>
                <a:rPr lang="ko-KR" altLang="ko-KR" b="1" dirty="0">
                  <a:solidFill>
                    <a:srgbClr val="FF0000"/>
                  </a:solidFill>
                  <a:latin typeface="Arial" panose="020B0604020202020204" pitchFamily="34" charset="0"/>
                  <a:ea typeface="inherit"/>
                </a:rPr>
                <a:t>혈중콜레스테롤을 감소시켜 지질대사를 개선하여 체지방 형성과 축적을 억제, 조혈작용</a:t>
              </a:r>
              <a:endParaRPr lang="ko-KR" altLang="ko-KR" dirty="0">
                <a:solidFill>
                  <a:srgbClr val="000000"/>
                </a:solidFill>
                <a:latin typeface="Arial" panose="020B0604020202020204" pitchFamily="34" charset="0"/>
                <a:ea typeface="se-nanumgothic"/>
              </a:endParaRPr>
            </a:p>
            <a:p>
              <a:pPr lvl="0" algn="just" eaLnBrk="0" fontAlgn="base" latinLnBrk="0" hangingPunct="0">
                <a:lnSpc>
                  <a:spcPts val="43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ko-KR" altLang="ko-KR" b="1" dirty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6. </a:t>
              </a:r>
              <a:r>
                <a:rPr lang="ko-KR" altLang="ko-KR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자연으로부터 </a:t>
              </a:r>
              <a:r>
                <a:rPr lang="ko-KR" altLang="ko-KR" b="1" dirty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만들어진 물질로 자기(自己)</a:t>
              </a:r>
              <a:r>
                <a:rPr lang="ko-KR" altLang="ko-KR" b="1" dirty="0" err="1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라고</a:t>
              </a:r>
              <a:r>
                <a:rPr lang="ko-KR" altLang="ko-KR" b="1" dirty="0">
                  <a:solidFill>
                    <a:srgbClr val="000000"/>
                  </a:solidFill>
                  <a:latin typeface="Arial" panose="020B0604020202020204" pitchFamily="34" charset="0"/>
                  <a:ea typeface="inherit"/>
                </a:rPr>
                <a:t> 인식해서 면역 기구에 작용하기 때문에 </a:t>
              </a:r>
              <a:r>
                <a:rPr lang="ko-KR" altLang="ko-KR" b="1" dirty="0">
                  <a:solidFill>
                    <a:srgbClr val="FF0000"/>
                  </a:solidFill>
                  <a:latin typeface="Arial" panose="020B0604020202020204" pitchFamily="34" charset="0"/>
                  <a:ea typeface="inherit"/>
                </a:rPr>
                <a:t>정보 전달 촉진 물질을 </a:t>
              </a:r>
              <a:r>
                <a:rPr lang="ko-KR" altLang="ko-KR" b="1" dirty="0" smtClean="0">
                  <a:solidFill>
                    <a:srgbClr val="FF0000"/>
                  </a:solidFill>
                  <a:latin typeface="Arial" panose="020B0604020202020204" pitchFamily="34" charset="0"/>
                  <a:ea typeface="inherit"/>
                </a:rPr>
                <a:t>생성</a:t>
              </a:r>
              <a:endParaRPr lang="en-US" altLang="ko-KR" b="1" dirty="0" smtClean="0">
                <a:solidFill>
                  <a:srgbClr val="FF0000"/>
                </a:solidFill>
                <a:latin typeface="Arial" panose="020B0604020202020204" pitchFamily="34" charset="0"/>
                <a:ea typeface="inherit"/>
              </a:endParaRPr>
            </a:p>
            <a:p>
              <a:pPr algn="ctr" eaLnBrk="0" fontAlgn="base" latinLnBrk="0" hangingPunct="0">
                <a:lnSpc>
                  <a:spcPts val="43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ko-KR" altLang="ko-KR" b="1" u="sng" dirty="0">
                  <a:solidFill>
                    <a:srgbClr val="3A32C3"/>
                  </a:solidFill>
                  <a:latin typeface="Arial" panose="020B0604020202020204" pitchFamily="34" charset="0"/>
                  <a:ea typeface="inherit"/>
                </a:rPr>
                <a:t>하루에 1일 100~200mg 의 </a:t>
              </a:r>
              <a:r>
                <a:rPr lang="ko-KR" altLang="ko-KR" b="1" u="sng" dirty="0" err="1">
                  <a:solidFill>
                    <a:srgbClr val="3A32C3"/>
                  </a:solidFill>
                  <a:latin typeface="Arial" panose="020B0604020202020204" pitchFamily="34" charset="0"/>
                  <a:ea typeface="inherit"/>
                </a:rPr>
                <a:t>베타글루칸</a:t>
              </a:r>
              <a:r>
                <a:rPr lang="ko-KR" altLang="ko-KR" b="1" u="sng" dirty="0">
                  <a:solidFill>
                    <a:srgbClr val="3A32C3"/>
                  </a:solidFill>
                  <a:latin typeface="Arial" panose="020B0604020202020204" pitchFamily="34" charset="0"/>
                  <a:ea typeface="inherit"/>
                </a:rPr>
                <a:t> </a:t>
              </a:r>
              <a:r>
                <a:rPr lang="ko-KR" altLang="ko-KR" b="1" u="sng" dirty="0" smtClean="0">
                  <a:solidFill>
                    <a:srgbClr val="3A32C3"/>
                  </a:solidFill>
                  <a:latin typeface="Arial" panose="020B0604020202020204" pitchFamily="34" charset="0"/>
                  <a:ea typeface="inherit"/>
                </a:rPr>
                <a:t>섭취</a:t>
              </a:r>
              <a:r>
                <a:rPr lang="en-US" altLang="ko-KR" b="1" u="sng" dirty="0" smtClean="0">
                  <a:solidFill>
                    <a:srgbClr val="3A32C3"/>
                  </a:solidFill>
                  <a:latin typeface="Arial" panose="020B0604020202020204" pitchFamily="34" charset="0"/>
                  <a:ea typeface="inherit"/>
                </a:rPr>
                <a:t> </a:t>
              </a:r>
              <a:r>
                <a:rPr lang="ko-KR" altLang="ko-KR" b="1" u="sng" dirty="0" smtClean="0">
                  <a:solidFill>
                    <a:srgbClr val="3A32C3"/>
                  </a:solidFill>
                  <a:latin typeface="Arial" panose="020B0604020202020204" pitchFamily="34" charset="0"/>
                  <a:ea typeface="inherit"/>
                </a:rPr>
                <a:t>정도면 적당</a:t>
              </a:r>
              <a:endParaRPr lang="ko-KR" altLang="ko-KR" sz="1200" dirty="0">
                <a:solidFill>
                  <a:srgbClr val="000000"/>
                </a:solidFill>
                <a:latin typeface="Arial" panose="020B0604020202020204" pitchFamily="34" charset="0"/>
                <a:ea typeface="se-nanumgothic"/>
              </a:endParaRPr>
            </a:p>
            <a:p>
              <a:pPr lvl="0" algn="just" eaLnBrk="0" fontAlgn="base" latinLnBrk="0" hangingPunct="0">
                <a:lnSpc>
                  <a:spcPts val="45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ko-KR" altLang="ko-KR" b="1" dirty="0" smtClean="0">
                  <a:solidFill>
                    <a:srgbClr val="FF0000"/>
                  </a:solidFill>
                  <a:latin typeface="Arial" panose="020B0604020202020204" pitchFamily="34" charset="0"/>
                  <a:ea typeface="inherit"/>
                </a:rPr>
                <a:t> </a:t>
              </a:r>
              <a:r>
                <a:rPr lang="ko-KR" altLang="ko-KR" dirty="0" smtClean="0">
                  <a:solidFill>
                    <a:srgbClr val="000000"/>
                  </a:solidFill>
                  <a:latin typeface="Arial" panose="020B0604020202020204" pitchFamily="34" charset="0"/>
                  <a:ea typeface="se-nanumgothic"/>
                </a:rPr>
                <a:t> </a:t>
              </a:r>
              <a:r>
                <a:rPr lang="ko-KR" altLang="ko-KR" sz="1200" dirty="0" smtClean="0">
                  <a:solidFill>
                    <a:srgbClr val="000000"/>
                  </a:solidFill>
                  <a:latin typeface="Arial" panose="020B0604020202020204" pitchFamily="34" charset="0"/>
                  <a:ea typeface="se-nanumgothic"/>
                </a:rPr>
                <a:t>                                                                                     </a:t>
              </a:r>
              <a:endParaRPr lang="en-US" altLang="ko-KR" sz="1200" dirty="0" smtClean="0">
                <a:solidFill>
                  <a:srgbClr val="000000"/>
                </a:solidFill>
                <a:latin typeface="Arial" panose="020B0604020202020204" pitchFamily="34" charset="0"/>
                <a:ea typeface="se-nanumgothic"/>
              </a:endParaRPr>
            </a:p>
            <a:p>
              <a:pPr lvl="0" algn="just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lang="ko-KR" altLang="ko-KR" sz="1200" dirty="0">
                <a:solidFill>
                  <a:srgbClr val="000000"/>
                </a:solidFill>
                <a:latin typeface="Arial" panose="020B0604020202020204" pitchFamily="34" charset="0"/>
                <a:ea typeface="se-nanumgothic"/>
              </a:endParaRPr>
            </a:p>
          </p:txBody>
        </p:sp>
        <p:sp>
          <p:nvSpPr>
            <p:cNvPr id="3" name="오른쪽 화살표 2"/>
            <p:cNvSpPr/>
            <p:nvPr/>
          </p:nvSpPr>
          <p:spPr>
            <a:xfrm>
              <a:off x="5837766" y="3226776"/>
              <a:ext cx="554566" cy="342898"/>
            </a:xfrm>
            <a:prstGeom prst="rightArrow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9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3183"/>
    </mc:Choice>
    <mc:Fallback xmlns="">
      <p:transition spd="slow" advTm="6531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0.9|0.4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501</Words>
  <Application>Microsoft Office PowerPoint</Application>
  <PresentationFormat>와이드스크린</PresentationFormat>
  <Paragraphs>39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3" baseType="lpstr">
      <vt:lpstr>AppleSDGothicNeo</vt:lpstr>
      <vt:lpstr>inherit</vt:lpstr>
      <vt:lpstr>se-nanumgothic</vt:lpstr>
      <vt:lpstr>굴림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TTC</dc:creator>
  <cp:lastModifiedBy>TTC</cp:lastModifiedBy>
  <cp:revision>14</cp:revision>
  <dcterms:created xsi:type="dcterms:W3CDTF">2023-03-21T04:04:57Z</dcterms:created>
  <dcterms:modified xsi:type="dcterms:W3CDTF">2023-04-04T07:38:29Z</dcterms:modified>
</cp:coreProperties>
</file>