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77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34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66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25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34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07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7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10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26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66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07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ko-KR" altLang="en-US" noProof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130B-7CF8-4C79-B162-CCDC2E1883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5794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54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1992313" y="620714"/>
            <a:ext cx="8229600" cy="5545137"/>
          </a:xfrm>
          <a:solidFill>
            <a:schemeClr val="bg1"/>
          </a:solidFill>
        </p:spPr>
        <p:txBody>
          <a:bodyPr rtlCol="0">
            <a:normAutofit fontScale="92500" lnSpcReduction="20000"/>
          </a:bodyPr>
          <a:lstStyle/>
          <a:p>
            <a:pPr algn="ctr">
              <a:buNone/>
              <a:defRPr/>
            </a:pPr>
            <a:endParaRPr lang="en-US" altLang="ko-KR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400" b="1" dirty="0">
                <a:solidFill>
                  <a:srgbClr val="FF0000"/>
                </a:solidFill>
              </a:rPr>
              <a:t>식    품    학</a:t>
            </a:r>
            <a:r>
              <a:rPr lang="ko-KR" altLang="en-US" sz="4400" b="1" dirty="0"/>
              <a:t> </a:t>
            </a:r>
          </a:p>
          <a:p>
            <a:pPr algn="ctr">
              <a:buNone/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r>
              <a:rPr lang="en-US" altLang="ko-KR" sz="2400" b="1" dirty="0" smtClean="0">
                <a:solidFill>
                  <a:srgbClr val="3333FF"/>
                </a:solidFill>
              </a:rPr>
              <a:t>6</a:t>
            </a:r>
            <a:r>
              <a:rPr lang="ko-KR" altLang="en-US" sz="2400" b="1" dirty="0" smtClean="0">
                <a:solidFill>
                  <a:srgbClr val="3333FF"/>
                </a:solidFill>
              </a:rPr>
              <a:t>주차 </a:t>
            </a:r>
            <a:r>
              <a:rPr lang="en-US" altLang="ko-KR" sz="2400" b="1" dirty="0" smtClean="0">
                <a:solidFill>
                  <a:srgbClr val="3333FF"/>
                </a:solidFill>
              </a:rPr>
              <a:t>2</a:t>
            </a:r>
            <a:r>
              <a:rPr lang="ko-KR" altLang="en-US" sz="2400" b="1" dirty="0" smtClean="0">
                <a:solidFill>
                  <a:srgbClr val="3333FF"/>
                </a:solidFill>
              </a:rPr>
              <a:t>교시 </a:t>
            </a: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r>
              <a:rPr lang="ko-KR" altLang="en-US" sz="2400" b="1" dirty="0">
                <a:solidFill>
                  <a:srgbClr val="3333FF"/>
                </a:solidFill>
              </a:rPr>
              <a:t>제 </a:t>
            </a:r>
            <a:r>
              <a:rPr lang="en-US" altLang="ko-KR" sz="2400" b="1" dirty="0">
                <a:solidFill>
                  <a:srgbClr val="3333FF"/>
                </a:solidFill>
              </a:rPr>
              <a:t>3 </a:t>
            </a:r>
            <a:r>
              <a:rPr lang="ko-KR" altLang="en-US" sz="2400" b="1" dirty="0">
                <a:solidFill>
                  <a:srgbClr val="3333FF"/>
                </a:solidFill>
              </a:rPr>
              <a:t>장  </a:t>
            </a:r>
            <a:r>
              <a:rPr lang="en-US" altLang="ko-KR" sz="2400" b="1" dirty="0">
                <a:solidFill>
                  <a:srgbClr val="3333FF"/>
                </a:solidFill>
              </a:rPr>
              <a:t> </a:t>
            </a:r>
            <a:r>
              <a:rPr lang="ko-KR" altLang="en-US" sz="2400" b="1" dirty="0">
                <a:solidFill>
                  <a:srgbClr val="3333FF"/>
                </a:solidFill>
              </a:rPr>
              <a:t>단    백    질</a:t>
            </a:r>
          </a:p>
        </p:txBody>
      </p:sp>
      <p:pic>
        <p:nvPicPr>
          <p:cNvPr id="3075" name="내용 개체 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2133601"/>
            <a:ext cx="4107978" cy="277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64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714"/>
    </mc:Choice>
    <mc:Fallback xmlns="">
      <p:transition spd="slow" advTm="116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xfrm>
            <a:off x="1345474" y="1004770"/>
            <a:ext cx="9366069" cy="521315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>
            <a:noAutofit/>
          </a:bodyPr>
          <a:lstStyle/>
          <a:p>
            <a:pPr marL="533400" indent="-533400">
              <a:lnSpc>
                <a:spcPts val="3500"/>
              </a:lnSpc>
              <a:buNone/>
              <a:defRPr/>
            </a:pPr>
            <a:r>
              <a:rPr lang="en-US" altLang="ko-KR" sz="2200" b="1" dirty="0">
                <a:solidFill>
                  <a:srgbClr val="FF0066"/>
                </a:solidFill>
              </a:rPr>
              <a:t>1. </a:t>
            </a:r>
            <a:r>
              <a:rPr lang="ko-KR" altLang="en-US" sz="2200" b="1" dirty="0">
                <a:solidFill>
                  <a:srgbClr val="FF0066"/>
                </a:solidFill>
              </a:rPr>
              <a:t>기능 및 조성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en-US" altLang="ko-KR" sz="2200" b="1" dirty="0">
                <a:solidFill>
                  <a:srgbClr val="3333FF"/>
                </a:solidFill>
              </a:rPr>
              <a:t>1) </a:t>
            </a:r>
            <a:r>
              <a:rPr lang="ko-KR" altLang="en-US" sz="2200" b="1" dirty="0">
                <a:solidFill>
                  <a:srgbClr val="3333FF"/>
                </a:solidFill>
              </a:rPr>
              <a:t>어원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en-US" altLang="ko-KR" sz="2200" b="1" dirty="0" err="1"/>
              <a:t>proteios</a:t>
            </a:r>
            <a:r>
              <a:rPr lang="en-US" altLang="ko-KR" sz="2200" b="1" dirty="0"/>
              <a:t> (</a:t>
            </a:r>
            <a:r>
              <a:rPr lang="ko-KR" altLang="en-US" sz="2200" b="1" dirty="0"/>
              <a:t>가장 중요한 것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제 </a:t>
            </a:r>
            <a:r>
              <a:rPr lang="en-US" altLang="ko-KR" sz="2200" b="1" dirty="0"/>
              <a:t>1</a:t>
            </a:r>
            <a:r>
              <a:rPr lang="ko-KR" altLang="en-US" sz="2200" b="1" dirty="0"/>
              <a:t>의</a:t>
            </a:r>
            <a:r>
              <a:rPr lang="en-US" altLang="ko-KR" sz="2200" b="1" dirty="0"/>
              <a:t>)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en-US" altLang="ko-KR" sz="2200" b="1" dirty="0">
                <a:solidFill>
                  <a:srgbClr val="3333FF"/>
                </a:solidFill>
              </a:rPr>
              <a:t>2) </a:t>
            </a:r>
            <a:r>
              <a:rPr lang="ko-KR" altLang="en-US" sz="2200" b="1" dirty="0">
                <a:solidFill>
                  <a:srgbClr val="3333FF"/>
                </a:solidFill>
              </a:rPr>
              <a:t>기능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dirty="0" err="1"/>
              <a:t>ㆍ</a:t>
            </a:r>
            <a:r>
              <a:rPr lang="ko-KR" altLang="en-US" sz="2200" b="1" dirty="0" err="1"/>
              <a:t>생명유지에</a:t>
            </a:r>
            <a:r>
              <a:rPr lang="ko-KR" altLang="en-US" sz="2200" b="1" dirty="0"/>
              <a:t> 가장 중요  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ko-KR" altLang="en-US" sz="2200" b="1" dirty="0"/>
              <a:t>             </a:t>
            </a:r>
            <a:r>
              <a:rPr lang="ko-KR" altLang="en-US" sz="2200" dirty="0" err="1"/>
              <a:t>ㆍ</a:t>
            </a:r>
            <a:r>
              <a:rPr lang="ko-KR" altLang="en-US" sz="2200" b="1" dirty="0" err="1"/>
              <a:t>생체조직세포의</a:t>
            </a:r>
            <a:r>
              <a:rPr lang="ko-KR" altLang="en-US" sz="2200" b="1" dirty="0"/>
              <a:t> 구성성분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ko-KR" altLang="en-US" sz="2200" b="1" dirty="0"/>
              <a:t>             </a:t>
            </a:r>
            <a:r>
              <a:rPr lang="ko-KR" altLang="en-US" sz="2200" dirty="0" err="1">
                <a:solidFill>
                  <a:schemeClr val="accent6">
                    <a:lumMod val="75000"/>
                  </a:schemeClr>
                </a:solidFill>
              </a:rPr>
              <a:t>ㆍ</a:t>
            </a:r>
            <a:r>
              <a:rPr lang="ko-KR" altLang="en-US" sz="2200" b="1" dirty="0" err="1">
                <a:solidFill>
                  <a:schemeClr val="accent6">
                    <a:lumMod val="75000"/>
                  </a:schemeClr>
                </a:solidFill>
              </a:rPr>
              <a:t>효소</a:t>
            </a:r>
            <a:r>
              <a:rPr lang="en-US" altLang="ko-KR" sz="22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2200" b="1" dirty="0">
                <a:solidFill>
                  <a:schemeClr val="accent6">
                    <a:lumMod val="75000"/>
                  </a:schemeClr>
                </a:solidFill>
              </a:rPr>
              <a:t>항체</a:t>
            </a:r>
            <a:r>
              <a:rPr lang="en-US" altLang="ko-KR" sz="22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2200" b="1" dirty="0">
                <a:solidFill>
                  <a:schemeClr val="accent6">
                    <a:lumMod val="75000"/>
                  </a:schemeClr>
                </a:solidFill>
              </a:rPr>
              <a:t>유전자 및 일부 비타민 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ko-KR" altLang="en-US" sz="2200" b="1" dirty="0"/>
              <a:t>             </a:t>
            </a:r>
            <a:r>
              <a:rPr lang="ko-KR" altLang="en-US" sz="2200" dirty="0" err="1"/>
              <a:t>ㆍ</a:t>
            </a:r>
            <a:r>
              <a:rPr lang="ko-KR" altLang="en-US" sz="2200" b="1" dirty="0" err="1"/>
              <a:t>호르몬의</a:t>
            </a:r>
            <a:r>
              <a:rPr lang="ko-KR" altLang="en-US" sz="2200" b="1" dirty="0"/>
              <a:t> 주요성분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ko-KR" altLang="en-US" sz="2200" b="1" dirty="0"/>
              <a:t>             </a:t>
            </a:r>
            <a:r>
              <a:rPr lang="ko-KR" altLang="en-US" sz="2200" dirty="0" err="1">
                <a:solidFill>
                  <a:schemeClr val="accent4">
                    <a:lumMod val="75000"/>
                  </a:schemeClr>
                </a:solidFill>
              </a:rPr>
              <a:t>ㆍ</a:t>
            </a:r>
            <a:r>
              <a:rPr lang="ko-KR" altLang="en-US" sz="2200" b="1" dirty="0" err="1">
                <a:solidFill>
                  <a:schemeClr val="accent4">
                    <a:lumMod val="75000"/>
                  </a:schemeClr>
                </a:solidFill>
              </a:rPr>
              <a:t>생리기능</a:t>
            </a:r>
            <a:r>
              <a:rPr lang="ko-KR" altLang="en-US" sz="2200" b="1" dirty="0">
                <a:solidFill>
                  <a:schemeClr val="accent4">
                    <a:lumMod val="75000"/>
                  </a:schemeClr>
                </a:solidFill>
              </a:rPr>
              <a:t> 유지에 중요한 역할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en-US" altLang="ko-KR" sz="2200" b="1" dirty="0">
                <a:solidFill>
                  <a:srgbClr val="3333FF"/>
                </a:solidFill>
              </a:rPr>
              <a:t>3)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아미노산들이 결합</a:t>
            </a:r>
            <a:r>
              <a:rPr lang="en-US" altLang="ko-KR" sz="2200" b="1" dirty="0">
                <a:solidFill>
                  <a:srgbClr val="FF0000"/>
                </a:solidFill>
              </a:rPr>
              <a:t>(</a:t>
            </a:r>
            <a:r>
              <a:rPr lang="ko-KR" altLang="en-US" sz="2200" b="1" dirty="0" err="1">
                <a:solidFill>
                  <a:srgbClr val="FF0000"/>
                </a:solidFill>
              </a:rPr>
              <a:t>펩타이드</a:t>
            </a:r>
            <a:r>
              <a:rPr lang="ko-KR" altLang="en-US" sz="2200" b="1" dirty="0">
                <a:solidFill>
                  <a:srgbClr val="FF0000"/>
                </a:solidFill>
              </a:rPr>
              <a:t> 결합</a:t>
            </a:r>
            <a:r>
              <a:rPr lang="en-US" altLang="ko-KR" sz="2200" b="1" dirty="0">
                <a:solidFill>
                  <a:srgbClr val="FF0000"/>
                </a:solidFill>
              </a:rPr>
              <a:t>)</a:t>
            </a:r>
            <a:r>
              <a:rPr lang="ko-KR" altLang="en-US" sz="2200" b="1" dirty="0"/>
              <a:t>하여 이루어진 고분자 화합물</a:t>
            </a:r>
          </a:p>
          <a:p>
            <a:pPr marL="533400" indent="-533400">
              <a:lnSpc>
                <a:spcPts val="3500"/>
              </a:lnSpc>
              <a:buNone/>
              <a:defRPr/>
            </a:pPr>
            <a:r>
              <a:rPr lang="en-US" altLang="ko-KR" sz="2200" b="1" dirty="0">
                <a:solidFill>
                  <a:srgbClr val="3333FF"/>
                </a:solidFill>
              </a:rPr>
              <a:t>4)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탄소</a:t>
            </a:r>
            <a:r>
              <a:rPr lang="en-US" altLang="ko-KR" sz="2200" b="1" dirty="0"/>
              <a:t>(50-55%), </a:t>
            </a:r>
            <a:r>
              <a:rPr lang="ko-KR" altLang="en-US" sz="2200" b="1" dirty="0"/>
              <a:t>수소</a:t>
            </a:r>
            <a:r>
              <a:rPr lang="en-US" altLang="ko-KR" sz="2200" b="1" dirty="0"/>
              <a:t>(6-8%), </a:t>
            </a:r>
            <a:r>
              <a:rPr lang="ko-KR" altLang="en-US" sz="2200" b="1" dirty="0"/>
              <a:t>산소</a:t>
            </a:r>
            <a:r>
              <a:rPr lang="en-US" altLang="ko-KR" sz="2200" b="1" dirty="0"/>
              <a:t>(20-23%), </a:t>
            </a:r>
            <a:r>
              <a:rPr lang="ko-KR" altLang="en-US" sz="2200" b="1" dirty="0"/>
              <a:t>질소</a:t>
            </a:r>
            <a:r>
              <a:rPr lang="en-US" altLang="ko-KR" sz="2200" b="1" dirty="0"/>
              <a:t>(15-18%), </a:t>
            </a:r>
            <a:r>
              <a:rPr lang="ko-KR" altLang="en-US" sz="2200" b="1" dirty="0"/>
              <a:t>황</a:t>
            </a:r>
            <a:r>
              <a:rPr lang="en-US" altLang="ko-KR" sz="2200" b="1" dirty="0"/>
              <a:t>(0-4%)</a:t>
            </a:r>
          </a:p>
        </p:txBody>
      </p:sp>
    </p:spTree>
    <p:extLst>
      <p:ext uri="{BB962C8B-B14F-4D97-AF65-F5344CB8AC3E}">
        <p14:creationId xmlns:p14="http://schemas.microsoft.com/office/powerpoint/2010/main" val="381478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703"/>
    </mc:Choice>
    <mc:Fallback xmlns="">
      <p:transition spd="slow" advTm="448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3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3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9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2279650" y="549275"/>
            <a:ext cx="7704138" cy="557688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ko-KR" sz="3000" b="1" dirty="0" smtClean="0">
                <a:solidFill>
                  <a:srgbClr val="FF0066"/>
                </a:solidFill>
              </a:rPr>
              <a:t>  </a:t>
            </a:r>
            <a:r>
              <a:rPr lang="en-US" altLang="ko-KR" sz="2400" b="1" dirty="0" smtClean="0">
                <a:solidFill>
                  <a:srgbClr val="FF0066"/>
                </a:solidFill>
              </a:rPr>
              <a:t>2. </a:t>
            </a:r>
            <a:r>
              <a:rPr lang="ko-KR" altLang="en-US" sz="2400" b="1" dirty="0">
                <a:solidFill>
                  <a:srgbClr val="FF0066"/>
                </a:solidFill>
              </a:rPr>
              <a:t>아미노산 구조</a:t>
            </a:r>
          </a:p>
        </p:txBody>
      </p:sp>
      <p:sp>
        <p:nvSpPr>
          <p:cNvPr id="7171" name="AutoShape 5" descr="일반생물학] 아미노산의 구조와 종류 : 네이버 블로그"/>
          <p:cNvSpPr>
            <a:spLocks noChangeAspect="1" noChangeArrowheads="1"/>
          </p:cNvSpPr>
          <p:nvPr/>
        </p:nvSpPr>
        <p:spPr bwMode="auto">
          <a:xfrm>
            <a:off x="16002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212" y="1227571"/>
            <a:ext cx="3985943" cy="27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63" y="4306759"/>
            <a:ext cx="7001131" cy="14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526"/>
    </mc:Choice>
    <mc:Fallback xmlns="">
      <p:transition spd="slow" advTm="173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idx="1"/>
          </p:nvPr>
        </p:nvSpPr>
        <p:spPr>
          <a:xfrm>
            <a:off x="1658983" y="908051"/>
            <a:ext cx="8765177" cy="5166178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solidFill>
                  <a:srgbClr val="FF0066"/>
                </a:solidFill>
              </a:rPr>
              <a:t>2. </a:t>
            </a:r>
            <a:r>
              <a:rPr lang="ko-KR" altLang="en-US" sz="2200" b="1" dirty="0">
                <a:solidFill>
                  <a:srgbClr val="FF0066"/>
                </a:solidFill>
              </a:rPr>
              <a:t>아미노산의 종류</a:t>
            </a:r>
            <a:endParaRPr lang="ko-KR" altLang="en-US" sz="2200" dirty="0">
              <a:solidFill>
                <a:srgbClr val="FF0066"/>
              </a:solidFill>
            </a:endParaRPr>
          </a:p>
          <a:p>
            <a:pPr>
              <a:lnSpc>
                <a:spcPts val="3500"/>
              </a:lnSpc>
              <a:buNone/>
            </a:pPr>
            <a:r>
              <a:rPr lang="ko-KR" altLang="en-US" sz="2200" dirty="0"/>
              <a:t> </a:t>
            </a:r>
            <a:r>
              <a:rPr lang="en-US" altLang="ko-KR" sz="2200" b="1" dirty="0">
                <a:solidFill>
                  <a:srgbClr val="3333FF"/>
                </a:solidFill>
              </a:rPr>
              <a:t>1</a:t>
            </a:r>
            <a:r>
              <a:rPr lang="en-US" altLang="ko-KR" sz="2200" dirty="0">
                <a:solidFill>
                  <a:srgbClr val="3333FF"/>
                </a:solidFill>
              </a:rPr>
              <a:t>) </a:t>
            </a:r>
            <a:r>
              <a:rPr lang="ko-KR" altLang="en-US" sz="2200" b="1" dirty="0">
                <a:solidFill>
                  <a:srgbClr val="3333FF"/>
                </a:solidFill>
              </a:rPr>
              <a:t>중성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글리신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아스파라진</a:t>
            </a:r>
            <a:r>
              <a:rPr lang="ko-KR" altLang="en-US" sz="2200" b="1" dirty="0"/>
              <a:t> 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3333FF"/>
                </a:solidFill>
              </a:rPr>
              <a:t>2) </a:t>
            </a:r>
            <a:r>
              <a:rPr lang="ko-KR" altLang="en-US" sz="2200" b="1" dirty="0">
                <a:solidFill>
                  <a:srgbClr val="3333FF"/>
                </a:solidFill>
              </a:rPr>
              <a:t>산성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아스파틴</a:t>
            </a:r>
            <a:r>
              <a:rPr lang="ko-KR" altLang="en-US" sz="2200" b="1" dirty="0"/>
              <a:t> 산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글루타민산</a:t>
            </a:r>
            <a:endParaRPr lang="ko-KR" altLang="en-US" sz="2200" b="1" dirty="0"/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3333FF"/>
                </a:solidFill>
              </a:rPr>
              <a:t>3) </a:t>
            </a:r>
            <a:r>
              <a:rPr lang="ko-KR" altLang="en-US" sz="2200" b="1" dirty="0">
                <a:solidFill>
                  <a:srgbClr val="3333FF"/>
                </a:solidFill>
              </a:rPr>
              <a:t>염기성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알지닌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리신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3333FF"/>
                </a:solidFill>
              </a:rPr>
              <a:t>4) </a:t>
            </a:r>
            <a:r>
              <a:rPr lang="ko-KR" altLang="en-US" sz="2200" b="1" dirty="0" err="1">
                <a:solidFill>
                  <a:srgbClr val="3333FF"/>
                </a:solidFill>
              </a:rPr>
              <a:t>함황</a:t>
            </a:r>
            <a:r>
              <a:rPr lang="ko-KR" altLang="en-US" sz="2200" b="1" dirty="0">
                <a:solidFill>
                  <a:srgbClr val="3333FF"/>
                </a:solidFill>
              </a:rPr>
              <a:t>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시스테인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메치오닌</a:t>
            </a:r>
            <a:endParaRPr lang="ko-KR" altLang="en-US" sz="2200" b="1" dirty="0"/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3333FF"/>
                </a:solidFill>
              </a:rPr>
              <a:t>5) </a:t>
            </a:r>
            <a:r>
              <a:rPr lang="ko-KR" altLang="en-US" sz="2200" b="1" dirty="0">
                <a:solidFill>
                  <a:srgbClr val="3333FF"/>
                </a:solidFill>
              </a:rPr>
              <a:t>방향족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페닐알라닌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티로신</a:t>
            </a:r>
            <a:r>
              <a:rPr lang="en-US" altLang="ko-KR" sz="2200" b="1" dirty="0"/>
              <a:t>,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endParaRPr lang="en-US" altLang="ko-KR" sz="2200" b="1" dirty="0"/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/>
              <a:t> </a:t>
            </a:r>
            <a:r>
              <a:rPr lang="en-US" altLang="ko-KR" sz="2200" b="1" dirty="0">
                <a:solidFill>
                  <a:srgbClr val="3333FF"/>
                </a:solidFill>
              </a:rPr>
              <a:t>6) </a:t>
            </a:r>
            <a:r>
              <a:rPr lang="ko-KR" altLang="en-US" sz="2200" b="1" dirty="0" err="1">
                <a:solidFill>
                  <a:srgbClr val="3333FF"/>
                </a:solidFill>
              </a:rPr>
              <a:t>복소환식</a:t>
            </a:r>
            <a:r>
              <a:rPr lang="ko-KR" altLang="en-US" sz="2200" b="1" dirty="0">
                <a:solidFill>
                  <a:srgbClr val="3333FF"/>
                </a:solidFill>
              </a:rPr>
              <a:t> 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트립토판</a:t>
            </a:r>
            <a:endParaRPr lang="ko-KR" altLang="en-US" sz="2200" b="1" dirty="0"/>
          </a:p>
          <a:p>
            <a:pPr>
              <a:lnSpc>
                <a:spcPts val="3500"/>
              </a:lnSpc>
              <a:buNone/>
            </a:pPr>
            <a:r>
              <a:rPr lang="en-US" altLang="ko-KR" sz="2200" dirty="0"/>
              <a:t>※</a:t>
            </a:r>
            <a:r>
              <a:rPr lang="en-US" altLang="ko-KR" sz="2200" b="1" dirty="0">
                <a:solidFill>
                  <a:srgbClr val="3333FF"/>
                </a:solidFill>
              </a:rPr>
              <a:t> </a:t>
            </a:r>
            <a:r>
              <a:rPr lang="ko-KR" altLang="en-US" sz="2200" b="1" dirty="0">
                <a:solidFill>
                  <a:srgbClr val="3333FF"/>
                </a:solidFill>
              </a:rPr>
              <a:t>필수아미노산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 Val, </a:t>
            </a:r>
            <a:r>
              <a:rPr lang="en-US" altLang="ko-KR" sz="2200" b="1" dirty="0" err="1"/>
              <a:t>Leu</a:t>
            </a:r>
            <a:r>
              <a:rPr lang="en-US" altLang="ko-KR" sz="2200" b="1" dirty="0"/>
              <a:t>, Ile, </a:t>
            </a:r>
            <a:r>
              <a:rPr lang="en-US" altLang="ko-KR" sz="2200" b="1" dirty="0" err="1"/>
              <a:t>Thr</a:t>
            </a:r>
            <a:r>
              <a:rPr lang="en-US" altLang="ko-KR" sz="2200" b="1" dirty="0"/>
              <a:t>, Met, Lys, </a:t>
            </a:r>
            <a:r>
              <a:rPr lang="en-US" altLang="ko-KR" sz="2200" b="1" dirty="0" err="1"/>
              <a:t>Phe</a:t>
            </a:r>
            <a:r>
              <a:rPr lang="en-US" altLang="ko-KR" sz="2200" b="1" dirty="0"/>
              <a:t>, </a:t>
            </a:r>
            <a:r>
              <a:rPr lang="en-US" altLang="ko-KR" sz="2200" b="1" dirty="0" err="1"/>
              <a:t>Trp</a:t>
            </a:r>
            <a:endParaRPr lang="en-US" altLang="ko-KR" sz="2200" b="1" dirty="0"/>
          </a:p>
          <a:p>
            <a:pPr>
              <a:lnSpc>
                <a:spcPts val="3500"/>
              </a:lnSpc>
              <a:buNone/>
            </a:pPr>
            <a:r>
              <a:rPr lang="en-US" altLang="ko-KR" sz="2200" dirty="0"/>
              <a:t>※ </a:t>
            </a:r>
            <a:r>
              <a:rPr lang="en-US" altLang="ko-KR" sz="2200" b="1" dirty="0" err="1"/>
              <a:t>Arg</a:t>
            </a:r>
            <a:r>
              <a:rPr lang="en-US" altLang="ko-KR" sz="2200" b="1" dirty="0"/>
              <a:t>, His (</a:t>
            </a:r>
            <a:r>
              <a:rPr lang="ko-KR" altLang="en-US" sz="2200" b="1" dirty="0"/>
              <a:t>발육기 아동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회복기 환자</a:t>
            </a:r>
            <a:r>
              <a:rPr lang="en-US" altLang="ko-KR" sz="2200" b="1" dirty="0"/>
              <a:t>)</a:t>
            </a:r>
            <a:r>
              <a:rPr lang="en-US" altLang="ko-KR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945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656"/>
    </mc:Choice>
    <mc:Fallback xmlns="">
      <p:transition spd="slow" advTm="381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3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1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9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26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33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41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47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640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1022" y="2011680"/>
            <a:ext cx="9780156" cy="346165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71154" y="770709"/>
            <a:ext cx="3135086" cy="692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dirty="0" smtClean="0">
                <a:solidFill>
                  <a:srgbClr val="FF0000"/>
                </a:solidFill>
              </a:rPr>
              <a:t>파마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(Permanent)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 원리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884"/>
    </mc:Choice>
    <mc:Fallback xmlns="">
      <p:transition spd="slow" advTm="207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1" y="260350"/>
            <a:ext cx="4176713" cy="560388"/>
          </a:xfrm>
        </p:spPr>
        <p:txBody>
          <a:bodyPr/>
          <a:lstStyle/>
          <a:p>
            <a:pPr eaLnBrk="1" hangingPunct="1"/>
            <a:r>
              <a:rPr lang="en-US" altLang="ko-KR" sz="2200" b="1" dirty="0" smtClean="0">
                <a:solidFill>
                  <a:srgbClr val="FF0066"/>
                </a:solidFill>
              </a:rPr>
              <a:t>4. </a:t>
            </a:r>
            <a:r>
              <a:rPr lang="ko-KR" altLang="en-US" sz="2200" b="1" dirty="0">
                <a:solidFill>
                  <a:srgbClr val="FF0066"/>
                </a:solidFill>
              </a:rPr>
              <a:t>아미노산의 분류</a:t>
            </a:r>
          </a:p>
        </p:txBody>
      </p:sp>
      <p:graphicFrame>
        <p:nvGraphicFramePr>
          <p:cNvPr id="122956" name="Group 76"/>
          <p:cNvGraphicFramePr>
            <a:graphicFrameLocks noGrp="1"/>
          </p:cNvGraphicFramePr>
          <p:nvPr>
            <p:ph type="tbl" idx="1"/>
          </p:nvPr>
        </p:nvGraphicFramePr>
        <p:xfrm>
          <a:off x="2100263" y="1125539"/>
          <a:ext cx="7848600" cy="5164138"/>
        </p:xfrm>
        <a:graphic>
          <a:graphicData uri="http://schemas.openxmlformats.org/drawingml/2006/table">
            <a:tbl>
              <a:tblPr/>
              <a:tblGrid>
                <a:gridCol w="357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필수아미노산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비필수아미노산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Histidine(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히스티딘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Alanine(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알라닌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Isoleucine(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이소류신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Arginine(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아르기닌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Leucine(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류신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Aspartic acid(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아스파틱산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Lysine(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리신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Cysteine(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시스테인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Methionine(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메티오닌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Glutamic acid(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글루타믹산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Phenylalanine(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페닌알라닌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Glutaomine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글루타민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Threonine(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트레오닌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Glycine(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글루신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Tryptophan(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트립토판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Proline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프롤린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Valine(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Serine(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T="45713" marB="4571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Tyrosine(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티로신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05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89"/>
    </mc:Choice>
    <mc:Fallback xmlns="">
      <p:transition spd="slow" advTm="154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410789" y="1125539"/>
            <a:ext cx="8934994" cy="4635181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lnSpc>
                <a:spcPts val="4000"/>
              </a:lnSpc>
              <a:buNone/>
            </a:pPr>
            <a:r>
              <a:rPr lang="en-US" altLang="ko-KR" sz="2400" b="1" dirty="0" smtClean="0">
                <a:solidFill>
                  <a:srgbClr val="FF0066"/>
                </a:solidFill>
              </a:rPr>
              <a:t>5. </a:t>
            </a:r>
            <a:r>
              <a:rPr lang="ko-KR" altLang="en-US" sz="2400" b="1" dirty="0">
                <a:solidFill>
                  <a:srgbClr val="FF0066"/>
                </a:solidFill>
              </a:rPr>
              <a:t>식품 중의 단백질 측정 방법</a:t>
            </a:r>
            <a:endParaRPr lang="en-US" altLang="ko-KR" sz="2200" dirty="0"/>
          </a:p>
          <a:p>
            <a:pPr>
              <a:lnSpc>
                <a:spcPts val="4000"/>
              </a:lnSpc>
              <a:buNone/>
            </a:pPr>
            <a:r>
              <a:rPr lang="ko-KR" altLang="en-US" sz="2200" dirty="0" err="1"/>
              <a:t>ㆍ</a:t>
            </a:r>
            <a:r>
              <a:rPr lang="ko-KR" altLang="en-US" sz="2200" b="1" dirty="0" err="1"/>
              <a:t>단백질의</a:t>
            </a:r>
            <a:r>
              <a:rPr lang="ko-KR" altLang="en-US" sz="2200" b="1" dirty="0"/>
              <a:t> </a:t>
            </a:r>
            <a:r>
              <a:rPr lang="ko-KR" altLang="en-US" sz="2200" b="1" dirty="0" err="1"/>
              <a:t>질소함량은</a:t>
            </a:r>
            <a:r>
              <a:rPr lang="ko-KR" altLang="en-US" sz="2200" b="1" dirty="0"/>
              <a:t> 약 </a:t>
            </a:r>
            <a:r>
              <a:rPr lang="en-US" altLang="ko-KR" sz="2200" b="1" dirty="0"/>
              <a:t>16%</a:t>
            </a:r>
          </a:p>
          <a:p>
            <a:pPr>
              <a:lnSpc>
                <a:spcPts val="4000"/>
              </a:lnSpc>
              <a:buNone/>
            </a:pPr>
            <a:r>
              <a:rPr lang="ko-KR" altLang="en-US" sz="2200" dirty="0" err="1"/>
              <a:t>ㆍ</a:t>
            </a:r>
            <a:r>
              <a:rPr lang="ko-KR" altLang="en-US" sz="2200" b="1" dirty="0" err="1">
                <a:solidFill>
                  <a:srgbClr val="3333FF"/>
                </a:solidFill>
              </a:rPr>
              <a:t>킬달법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en-US" altLang="ko-KR" sz="2200" b="1" dirty="0" err="1">
                <a:solidFill>
                  <a:srgbClr val="3333FF"/>
                </a:solidFill>
              </a:rPr>
              <a:t>Kjeldahl</a:t>
            </a:r>
            <a:r>
              <a:rPr lang="en-US" altLang="ko-KR" sz="2200" b="1" dirty="0">
                <a:solidFill>
                  <a:srgbClr val="3333FF"/>
                </a:solidFill>
              </a:rPr>
              <a:t> </a:t>
            </a:r>
            <a:r>
              <a:rPr lang="ko-KR" altLang="en-US" sz="2200" b="1" dirty="0">
                <a:solidFill>
                  <a:srgbClr val="3333FF"/>
                </a:solidFill>
              </a:rPr>
              <a:t>법</a:t>
            </a:r>
            <a:r>
              <a:rPr lang="en-US" altLang="ko-KR" sz="2200" b="1" dirty="0">
                <a:solidFill>
                  <a:srgbClr val="3333FF"/>
                </a:solidFill>
              </a:rPr>
              <a:t>) 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식품 중의 단백질 함량 측정 방법</a:t>
            </a:r>
            <a:endParaRPr lang="en-US" altLang="ko-KR" sz="2200" b="1" dirty="0"/>
          </a:p>
          <a:p>
            <a:pPr>
              <a:lnSpc>
                <a:spcPts val="4000"/>
              </a:lnSpc>
              <a:buNone/>
            </a:pPr>
            <a:endParaRPr lang="ko-KR" altLang="en-US" sz="2200" b="1" dirty="0"/>
          </a:p>
          <a:p>
            <a:pPr>
              <a:lnSpc>
                <a:spcPts val="4000"/>
              </a:lnSpc>
              <a:buNone/>
            </a:pPr>
            <a:r>
              <a:rPr lang="ko-KR" altLang="en-US" sz="2200" dirty="0"/>
              <a:t>     </a:t>
            </a:r>
            <a:r>
              <a:rPr lang="ko-KR" altLang="en-US" sz="2200" b="1" dirty="0"/>
              <a:t>총 질소 양</a:t>
            </a:r>
            <a:r>
              <a:rPr lang="en-US" altLang="ko-KR" sz="2200" b="1" dirty="0"/>
              <a:t>(N)</a:t>
            </a:r>
            <a:r>
              <a:rPr lang="ko-KR" altLang="en-US" sz="2200" b="1" dirty="0"/>
              <a:t> </a:t>
            </a:r>
            <a:r>
              <a:rPr lang="en-US" altLang="ko-KR" sz="2200" b="1" dirty="0"/>
              <a:t>× </a:t>
            </a:r>
            <a:r>
              <a:rPr lang="ko-KR" altLang="en-US" sz="2200" b="1" dirty="0" err="1"/>
              <a:t>질소계수</a:t>
            </a:r>
            <a:r>
              <a:rPr lang="ko-KR" altLang="en-US" sz="2200" b="1" dirty="0"/>
              <a:t> </a:t>
            </a:r>
            <a:r>
              <a:rPr lang="en-US" altLang="ko-KR" sz="2200" b="1" dirty="0"/>
              <a:t>= </a:t>
            </a:r>
            <a:r>
              <a:rPr lang="ko-KR" altLang="en-US" sz="2200" b="1" dirty="0"/>
              <a:t>조 단백질 총량 </a:t>
            </a:r>
            <a:r>
              <a:rPr lang="en-US" altLang="ko-KR" sz="2200" b="1" dirty="0"/>
              <a:t>%</a:t>
            </a:r>
            <a:endParaRPr lang="ko-KR" altLang="en-US" sz="2200" b="1" dirty="0"/>
          </a:p>
          <a:p>
            <a:pPr>
              <a:lnSpc>
                <a:spcPts val="4000"/>
              </a:lnSpc>
              <a:buNone/>
            </a:pPr>
            <a:r>
              <a:rPr lang="ko-KR" altLang="en-US" sz="2200" b="1" dirty="0"/>
              <a:t>   </a:t>
            </a:r>
            <a:r>
              <a:rPr lang="ko-KR" altLang="en-US" sz="2200" b="1" dirty="0" err="1">
                <a:solidFill>
                  <a:srgbClr val="3333FF"/>
                </a:solidFill>
              </a:rPr>
              <a:t>질소계수</a:t>
            </a:r>
            <a:r>
              <a:rPr lang="ko-KR" altLang="en-US" sz="2200" b="1" dirty="0" err="1"/>
              <a:t>는</a:t>
            </a:r>
            <a:r>
              <a:rPr lang="ko-KR" altLang="en-US" sz="2200" b="1" dirty="0"/>
              <a:t> 식품마다 다름</a:t>
            </a:r>
            <a:endParaRPr lang="en-US" altLang="ko-KR" sz="2200" b="1" dirty="0"/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/>
              <a:t>   </a:t>
            </a:r>
            <a:r>
              <a:rPr lang="ko-KR" altLang="en-US" sz="2200" b="1" dirty="0"/>
              <a:t>일반적으로 </a:t>
            </a:r>
            <a:r>
              <a:rPr lang="en-US" altLang="ko-KR" sz="2200" b="1" dirty="0">
                <a:solidFill>
                  <a:srgbClr val="FF0066"/>
                </a:solidFill>
              </a:rPr>
              <a:t>6.25</a:t>
            </a:r>
            <a:r>
              <a:rPr lang="en-US" altLang="ko-KR" sz="2200" b="1" dirty="0"/>
              <a:t>(100/16)</a:t>
            </a:r>
          </a:p>
        </p:txBody>
      </p:sp>
    </p:spTree>
    <p:extLst>
      <p:ext uri="{BB962C8B-B14F-4D97-AF65-F5344CB8AC3E}">
        <p14:creationId xmlns:p14="http://schemas.microsoft.com/office/powerpoint/2010/main" val="325373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986"/>
    </mc:Choice>
    <mc:Fallback xmlns="">
      <p:transition spd="slow" advTm="151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1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4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7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476251"/>
            <a:ext cx="8229600" cy="5649913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3500"/>
              </a:lnSpc>
              <a:buNone/>
            </a:pPr>
            <a:r>
              <a:rPr lang="en-US" altLang="ko-KR" sz="30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 smtClean="0">
                <a:solidFill>
                  <a:srgbClr val="FF0066"/>
                </a:solidFill>
              </a:rPr>
              <a:t>6. </a:t>
            </a:r>
            <a:r>
              <a:rPr lang="ko-KR" altLang="en-US" sz="2200" b="1" dirty="0">
                <a:solidFill>
                  <a:srgbClr val="FF0066"/>
                </a:solidFill>
              </a:rPr>
              <a:t>제한 아미노산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/>
              <a:t>ㆍ</a:t>
            </a:r>
            <a:r>
              <a:rPr lang="ko-KR" altLang="en-US" sz="2200" b="1" dirty="0" err="1"/>
              <a:t>필수아미노산이</a:t>
            </a:r>
            <a:r>
              <a:rPr lang="ko-KR" altLang="en-US" sz="2200" b="1" dirty="0"/>
              <a:t> 부족한 경우 단백질 합성이 가장 적은 양의 필수 아미노산함량에 비례해 일어남</a:t>
            </a:r>
            <a:r>
              <a:rPr lang="en-US" altLang="ko-KR" sz="2200" b="1" dirty="0"/>
              <a:t>.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>
                <a:solidFill>
                  <a:srgbClr val="3333FF"/>
                </a:solidFill>
              </a:rPr>
              <a:t>ㆍ</a:t>
            </a:r>
            <a:r>
              <a:rPr lang="ko-KR" altLang="en-US" sz="2200" b="1" dirty="0" err="1">
                <a:solidFill>
                  <a:srgbClr val="3333FF"/>
                </a:solidFill>
              </a:rPr>
              <a:t>동물성</a:t>
            </a:r>
            <a:r>
              <a:rPr lang="ko-KR" altLang="en-US" sz="2200" b="1" dirty="0">
                <a:solidFill>
                  <a:srgbClr val="3333FF"/>
                </a:solidFill>
              </a:rPr>
              <a:t> 단백질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필수 아미노산이 충분히 함유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우유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계란</a:t>
            </a:r>
            <a:r>
              <a:rPr lang="en-US" altLang="ko-KR" sz="2200" b="1" dirty="0"/>
              <a:t>)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 smtClean="0">
                <a:solidFill>
                  <a:srgbClr val="3333FF"/>
                </a:solidFill>
              </a:rPr>
              <a:t>ㆍ</a:t>
            </a:r>
            <a:r>
              <a:rPr lang="ko-KR" altLang="en-US" sz="2200" b="1" dirty="0" err="1" smtClean="0">
                <a:solidFill>
                  <a:srgbClr val="3333FF"/>
                </a:solidFill>
              </a:rPr>
              <a:t>식물성</a:t>
            </a:r>
            <a:r>
              <a:rPr lang="ko-KR" altLang="en-US" sz="2200" b="1" dirty="0" smtClean="0">
                <a:solidFill>
                  <a:srgbClr val="3333FF"/>
                </a:solidFill>
              </a:rPr>
              <a:t> </a:t>
            </a:r>
            <a:r>
              <a:rPr lang="ko-KR" altLang="en-US" sz="2200" b="1" dirty="0">
                <a:solidFill>
                  <a:srgbClr val="3333FF"/>
                </a:solidFill>
              </a:rPr>
              <a:t>단백질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한 개 이상의 필수 아미노산이 부족</a:t>
            </a:r>
            <a:endParaRPr lang="en-US" altLang="ko-KR" sz="2200" b="1" dirty="0"/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/>
              <a:t>     </a:t>
            </a:r>
            <a:r>
              <a:rPr lang="ko-KR" altLang="en-US" sz="2200" b="1" dirty="0"/>
              <a:t> </a:t>
            </a:r>
            <a:r>
              <a:rPr lang="en-US" altLang="ko-KR" sz="2200" b="1" dirty="0">
                <a:solidFill>
                  <a:srgbClr val="FF0000"/>
                </a:solidFill>
              </a:rPr>
              <a:t>(</a:t>
            </a:r>
            <a:r>
              <a:rPr lang="ko-KR" altLang="en-US" sz="2200" b="1" dirty="0">
                <a:solidFill>
                  <a:srgbClr val="FF0000"/>
                </a:solidFill>
              </a:rPr>
              <a:t>쌀</a:t>
            </a:r>
            <a:r>
              <a:rPr lang="en-US" altLang="ko-KR" sz="2200" b="1" dirty="0">
                <a:solidFill>
                  <a:srgbClr val="FF0000"/>
                </a:solidFill>
              </a:rPr>
              <a:t>, </a:t>
            </a:r>
            <a:r>
              <a:rPr lang="ko-KR" altLang="en-US" sz="2200" b="1" dirty="0">
                <a:solidFill>
                  <a:srgbClr val="FF0000"/>
                </a:solidFill>
              </a:rPr>
              <a:t>밀은 </a:t>
            </a:r>
            <a:r>
              <a:rPr lang="ko-KR" altLang="en-US" sz="2200" b="1" dirty="0" err="1">
                <a:solidFill>
                  <a:srgbClr val="FF0000"/>
                </a:solidFill>
              </a:rPr>
              <a:t>라이신이</a:t>
            </a:r>
            <a:r>
              <a:rPr lang="en-US" altLang="ko-KR" sz="2200" b="1" dirty="0">
                <a:solidFill>
                  <a:srgbClr val="FF0000"/>
                </a:solidFill>
              </a:rPr>
              <a:t>, </a:t>
            </a:r>
            <a:r>
              <a:rPr lang="ko-KR" altLang="en-US" sz="2200" b="1" dirty="0">
                <a:solidFill>
                  <a:srgbClr val="FF0000"/>
                </a:solidFill>
              </a:rPr>
              <a:t>콩은 </a:t>
            </a:r>
            <a:r>
              <a:rPr lang="ko-KR" altLang="en-US" sz="2200" b="1" dirty="0" err="1">
                <a:solidFill>
                  <a:srgbClr val="FF0000"/>
                </a:solidFill>
              </a:rPr>
              <a:t>메치오닌이</a:t>
            </a:r>
            <a:r>
              <a:rPr lang="ko-KR" altLang="en-US" sz="2200" b="1" dirty="0">
                <a:solidFill>
                  <a:srgbClr val="FF0000"/>
                </a:solidFill>
              </a:rPr>
              <a:t> 부족</a:t>
            </a:r>
            <a:r>
              <a:rPr lang="en-US" altLang="ko-KR" sz="2200" b="1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/>
              <a:t>      빵과 우유</a:t>
            </a:r>
            <a:r>
              <a:rPr lang="en-US" altLang="ko-KR" sz="2200" dirty="0"/>
              <a:t>, </a:t>
            </a:r>
            <a:r>
              <a:rPr lang="ko-KR" altLang="en-US" sz="2200" b="1" dirty="0"/>
              <a:t>밥과 육류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밥과 두부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7" y="4789906"/>
            <a:ext cx="1790699" cy="119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59" y="4789906"/>
            <a:ext cx="1804762" cy="120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17" y="4782824"/>
            <a:ext cx="1855834" cy="11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00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786"/>
    </mc:Choice>
    <mc:Fallback xmlns="">
      <p:transition spd="slow" advTm="162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4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6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7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35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45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306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306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306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07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1" y="1268413"/>
            <a:ext cx="6862763" cy="4464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65"/>
    </mc:Choice>
    <mc:Fallback xmlns="">
      <p:transition spd="slow" advTm="51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07-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97" y="908050"/>
            <a:ext cx="7613379" cy="5176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24297" y="908050"/>
            <a:ext cx="2625634" cy="4702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7.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단백질의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체내이용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4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199"/>
    </mc:Choice>
    <mc:Fallback xmlns="">
      <p:transition spd="slow" advTm="394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384</Words>
  <Application>Microsoft Office PowerPoint</Application>
  <PresentationFormat>와이드스크린</PresentationFormat>
  <Paragraphs>70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굴림</vt:lpstr>
      <vt:lpstr>맑은 고딕</vt:lpstr>
      <vt:lpstr>Arial</vt:lpstr>
      <vt:lpstr>Wingdings 2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아미노산의 분류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96</cp:revision>
  <dcterms:created xsi:type="dcterms:W3CDTF">2023-03-25T13:30:20Z</dcterms:created>
  <dcterms:modified xsi:type="dcterms:W3CDTF">2023-04-04T07:39:09Z</dcterms:modified>
</cp:coreProperties>
</file>