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8" r:id="rId7"/>
    <p:sldId id="27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4992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8408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940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9259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87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61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960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148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681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20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90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9F6EF-4AEC-4AC2-B588-585DFD3BF30A}" type="datetimeFigureOut">
              <a:rPr lang="ko-KR" altLang="en-US" smtClean="0"/>
              <a:t>2023-04-04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02EE2-16E6-464F-9B23-DFB3E640FB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45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ages&amp;cd=&amp;cad=rja&amp;uact=8&amp;ved=0ahUKEwizy5GMgefSAhVINrwKHdNqC-wQjRwIBw&amp;url=http://www.starseoultv.com/news/articleView.html?idxno%3D277403&amp;bvm=bv.150120842,d.dGc&amp;psig=AFQjCNGrBC2XFIZm1Quygo6mCc-VBDB_Gg&amp;ust=1490165314734803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google.co.kr/url?sa=i&amp;rct=j&amp;q=&amp;esrc=s&amp;source=images&amp;cd=&amp;cad=rja&amp;uact=8&amp;ved=0ahUKEwikmOrxgOfSAhUIf7wKHauHCz0QjRwIBw&amp;url=http://webzine.snuh.org/PostView.jsp?b_idx%3D1133%26wzCateCode%3Dw&amp;bvm=bv.150120842,d.dGc&amp;psig=AFQjCNGrBC2XFIZm1Quygo6mCc-VBDB_Gg&amp;ust=1490165314734803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ages&amp;cd=&amp;cad=rja&amp;uact=8&amp;ved=0ahUKEwjC-P-ygefSAhUBgbwKHQ9MBHIQjRwIBw&amp;url=http://physicalrules.com/2016/03/carbohydrate-nutrition-relative-to-exercise-specific-sports-body-weight-gender-health-at-the-cell-level-body-building-and-energy-stored-in-your-body/&amp;bvm=bv.150120842,d.dGc&amp;psig=AFQjCNFqaSOAmMsUNiagKK1kfGYuQhYVGQ&amp;ust=149016553312932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.kr/url?sa=i&amp;rct=j&amp;q=&amp;esrc=s&amp;source=images&amp;cd=&amp;cad=rja&amp;uact=8&amp;ved=0ahUKEwjksInDmOfSAhUMxLwKHWOSDxoQjRwIBw&amp;url=http://www.heamil.kr/bbs/board.php?bo_table%3Ddic11_1%26wr_id%3D8915&amp;bvm=bv.150120842,d.dGc&amp;psig=AFQjCNErvNq_xI4HKzIrCJWOL7Cu7IpLDw&amp;ust=149017171537506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hyperlink" Target="http://www.google.co.kr/url?sa=i&amp;rct=j&amp;q=&amp;esrc=s&amp;source=images&amp;cd=&amp;cad=rja&amp;uact=8&amp;ved=0ahUKEwiz--POmOfSAhVDUbwKHVvFDkAQjRwIBw&amp;url=http://vitajackie.tistory.com/entry/%EA%B8%80%EB%A3%A8%EC%BD%94%EC%82%AC%EB%AF%BC%EC%9D%B4%EB%9E%80&amp;bvm=bv.150120842,d.dGc&amp;psig=AFQjCNErvNq_xI4HKzIrCJWOL7Cu7IpLDw&amp;ust=149017171537506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.kr/url?sa=i&amp;rct=j&amp;q=&amp;esrc=s&amp;source=images&amp;cd=&amp;ved=0ahUKEwiJwa68gufSAhXGi7wKHTFZDvYQjRwIBw&amp;url=http://m.blog.naver.com/dyner/100195868738&amp;psig=AFQjCNHU4T5H13nMVtE450O3jd2tcHgB3Q&amp;ust=149016561112734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kr/url?sa=i&amp;rct=j&amp;q=&amp;esrc=s&amp;source=images&amp;cd=&amp;cad=rja&amp;uact=8&amp;ved=0ahUKEwjwod61g-fSAhWHTrwKHUnrACIQjRwIBw&amp;url=http://ssunblog.tistory.com/107&amp;bvm=bv.150120842,d.dGc&amp;psig=AFQjCNGxqIAoKbZL17CKW1gBaWA6bXq0mw&amp;ust=1490166087138583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15.jpeg"/><Relationship Id="rId2" Type="http://schemas.openxmlformats.org/officeDocument/2006/relationships/hyperlink" Target="http://www.google.co.kr/url?sa=i&amp;rct=j&amp;q=&amp;esrc=s&amp;source=images&amp;cd=&amp;ved=0ahUKEwjE0rbigufSAhUBvLwKHatbCL8QjRwIBw&amp;url=http://www.biocons.co.kr/index1.html?url%3Dbiozol.html&amp;psig=AFQjCNHU4T5H13nMVtE450O3jd2tcHgB3Q&amp;ust=149016561112734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.kr/url?sa=i&amp;rct=j&amp;q=&amp;esrc=s&amp;source=images&amp;cd=&amp;cad=rja&amp;uact=8&amp;ved=0ahUKEwiUjZagg-fSAhXLgrwKHayaDzYQjRwIBw&amp;url=https://pixabay.com/ko/%EC%9E%A0%EC%9E%90%EB%A6%AC-%EA%B3%A4%EC%B6%A9-%EB%8F%99%EB%AC%BC-%EB%82%A0%EA%B0%9C-%ED%82%A4%ED%8B%B4-%EB%B0%98%EC%A7%9D%EC%9D%B4-%EB%85%B9%EC%83%89-%EC%9E%90%EC%97%B0-862885/&amp;bvm=bv.150120842,d.dGc&amp;psig=AFQjCNHU4T5H13nMVtE450O3jd2tcHgB3Q&amp;ust=1490165611127344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://www.google.co.kr/url?sa=i&amp;rct=j&amp;q=&amp;esrc=s&amp;source=images&amp;cd=&amp;cad=rja&amp;uact=8&amp;ved=0ahUKEwj12r_qgufSAhWMWLwKHRkZBi4QjRwIBw&amp;url=http://www.ydcrabfestival.com/coding/sub2/sub4.asp&amp;psig=AFQjCNHU4T5H13nMVtE450O3jd2tcHgB3Q&amp;ust=1490165611127344" TargetMode="External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gyustory-beauty.tistory.com/entry/%ED%99%94%EC%9E%A5%ED%92%88-%EC%84%B1%EB%B6%84-2-%ED%9E%88%EC%95%8C%EB%A3%A8%EB%A1%A0%EC%82%B0Hyaluronic-acid" TargetMode="External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hyperlink" Target="http://www.terme-krka.com/us/en/offer/wellness/cosmetic-treatments/hyaluronic-acid-fillers-for-correction-of-wrinkles-scars-and-lip-augmentation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.kr/url?sa=i&amp;rct=j&amp;q=&amp;esrc=s&amp;source=images&amp;cd=&amp;cad=rja&amp;uact=8&amp;ved=0ahUKEwiXwJuzhufSAhXBw7wKHc0rAYoQjRwIBw&amp;url=http://www.humantimes.kr/news/view.html?section%3D1%26category%3D80%26no%3D10293&amp;bvm=bv.150120842,d.dGc&amp;psig=AFQjCNFo0s-GmwFHZqhj15lBvbR1OrjNbw&amp;ust=1490166796240999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://www.google.co.kr/url?sa=i&amp;rct=j&amp;q=&amp;esrc=s&amp;source=images&amp;cd=&amp;cad=rja&amp;uact=8&amp;ved=0ahUKEwj6qarYhufSAhWDvbwKHQouCf0QjRwIBw&amp;url=http://www.thebk.co.kr/news/articleView.html?idxno%3D156618&amp;bvm=bv.150120842,d.dGc&amp;psig=AFQjCNEIsJpWqNCgQBuDU8FudzHd-iT3rQ&amp;ust=1490166917626299" TargetMode="External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google.co.kr/url?sa=i&amp;rct=j&amp;q=&amp;esrc=s&amp;source=images&amp;cd=&amp;cad=rja&amp;uact=8&amp;ved=0ahUKEwj2_uTPhefSAhUMwbwKHdr2DA8QjRwIBw&amp;url=https://www.walmart.com/ip/Hyaluronic-Acid-Moisturizing-Cream-Home-Health-4-oz-Cream/31434053&amp;bvm=bv.150120842,d.dGc&amp;psig=AFQjCNEtTgEoputZgj9c0fquTt9Rxy9p8g&amp;ust=1490166553375158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hyperlink" Target="http://www.google.co.kr/url?sa=i&amp;rct=j&amp;q=&amp;esrc=s&amp;source=images&amp;cd=&amp;cad=rja&amp;uact=8&amp;ved=0ahUKEwj658DfhefSAhUGE7wKHbvVBbYQjRwIBw&amp;url=http://www.bio-sysresearch.com/benefits-of-hyaluronic-acid-for-skin.html&amp;bvm=bv.150120842,d.dGc&amp;psig=AFQjCNEtTgEoputZgj9c0fquTt9Rxy9p8g&amp;ust=149016655337515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kr/url?sa=i&amp;rct=j&amp;q=&amp;esrc=s&amp;source=images&amp;cd=&amp;ved=0ahUKEwjagcaOjOfSAhXFV7wKHcbhAuoQjRwIBw&amp;url=http://www.healthnowd.com/?fproduct/l2/i13&amp;bvm=bv.150120842,d.dGc&amp;psig=AFQjCNFVB9rUps_uaaoaytSMXBj-rZKCuA&amp;ust=1490168394501668" TargetMode="External"/><Relationship Id="rId3" Type="http://schemas.openxmlformats.org/officeDocument/2006/relationships/image" Target="../media/image25.jpeg"/><Relationship Id="rId7" Type="http://schemas.openxmlformats.org/officeDocument/2006/relationships/image" Target="../media/image27.png"/><Relationship Id="rId2" Type="http://schemas.openxmlformats.org/officeDocument/2006/relationships/hyperlink" Target="http://www.google.co.kr/url?sa=i&amp;rct=j&amp;q=&amp;esrc=s&amp;source=images&amp;cd=&amp;cad=rja&amp;uact=8&amp;ved=0ahUKEwjJ8puyiefSAhWJS7wKHbOEBNMQjRwIBw&amp;url=http://www.xn--bk1b851alzcixa844b.com/sub01/sub01_2/?page%3D1%26method%3Dview%26no%3D196&amp;bvm=bv.150120842,d.dGc&amp;psig=AFQjCNG1F30HHapkgVh3WZGvT4pQW0O2Fw&amp;ust=149016707781724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.kr/url?sa=i&amp;rct=j&amp;q=&amp;esrc=s&amp;source=images&amp;cd=&amp;cad=rja&amp;uact=8&amp;ved=0ahUKEwjW1JvGi-fSAhVFi7wKHc8NDhcQjRwIBw&amp;url=http://rinte.net/658&amp;bvm=bv.150120842,d.dGc&amp;psig=AFQjCNG1F30HHapkgVh3WZGvT4pQW0O2Fw&amp;ust=1490167077817242" TargetMode="External"/><Relationship Id="rId5" Type="http://schemas.openxmlformats.org/officeDocument/2006/relationships/image" Target="../media/image26.jpeg"/><Relationship Id="rId4" Type="http://schemas.openxmlformats.org/officeDocument/2006/relationships/hyperlink" Target="https://www.google.co.kr/url?sa=i&amp;rct=j&amp;q=&amp;esrc=s&amp;source=images&amp;cd=&amp;cad=rja&amp;uact=8&amp;ved=0ahUKEwjRt_C5iefSAhUCU7wKHWyiAUgQjRwIBw&amp;url=https://www.vitanuri.net/89/GNC/%EA%B8%80%EB%A3%A8%EC%BD%94%EC%82%AC%EB%AF%BC-%EC%BD%98%EB%93%9C%EB%A1%9C%EC%9D%B4%EC%B9%9C/Glucosamine-Chondroitin&amp;bvm=bv.150120842,d.dGc&amp;psig=AFQjCNG1F30HHapkgVh3WZGvT4pQW0O2Fw&amp;ust=1490167077817242" TargetMode="External"/><Relationship Id="rId9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google.co.kr/url?sa=i&amp;rct=j&amp;q=&amp;esrc=s&amp;source=images&amp;cd=&amp;cad=rja&amp;uact=8&amp;ved=0ahUKEwi9gP-MjefSAhWEfrwKHYCYChUQjRwIBw&amp;url=https://en.wikipedia.org/wiki/Heparin&amp;bvm=bv.150120842,d.dGc&amp;psig=AFQjCNGnxvAN1c-EFMVqxOVqoI5IOMJx5Q&amp;ust=1490168677730656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idx="1"/>
          </p:nvPr>
        </p:nvSpPr>
        <p:spPr>
          <a:xfrm>
            <a:off x="1919288" y="260350"/>
            <a:ext cx="8229600" cy="5976938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algn="ctr">
              <a:buNone/>
              <a:defRPr/>
            </a:pPr>
            <a:endParaRPr lang="ko-KR" altLang="en-US" sz="4000" b="1" dirty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endParaRPr lang="en-US" altLang="ko-KR" sz="4000" b="1" dirty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r>
              <a:rPr lang="ko-KR" altLang="en-US" sz="4000" b="1" dirty="0">
                <a:solidFill>
                  <a:srgbClr val="FF0000"/>
                </a:solidFill>
              </a:rPr>
              <a:t>식    품  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학</a:t>
            </a:r>
            <a:r>
              <a:rPr lang="ko-KR" altLang="en-US" b="1" dirty="0" smtClean="0"/>
              <a:t> </a:t>
            </a:r>
          </a:p>
          <a:p>
            <a:pPr algn="ctr">
              <a:buNone/>
              <a:defRPr/>
            </a:pPr>
            <a:endParaRPr lang="en-US" altLang="ko-KR" b="1" dirty="0" smtClean="0"/>
          </a:p>
          <a:p>
            <a:pPr>
              <a:defRPr/>
            </a:pPr>
            <a:endParaRPr lang="ko-KR" altLang="en-US" b="1" dirty="0" smtClean="0"/>
          </a:p>
          <a:p>
            <a:pPr marL="0" indent="0" algn="ctr">
              <a:buNone/>
              <a:defRPr/>
            </a:pPr>
            <a:r>
              <a:rPr lang="en-US" altLang="ko-KR" b="1" dirty="0" smtClean="0">
                <a:solidFill>
                  <a:srgbClr val="CC6600"/>
                </a:solidFill>
              </a:rPr>
              <a:t>5</a:t>
            </a:r>
            <a:r>
              <a:rPr lang="ko-KR" altLang="en-US" b="1" dirty="0" smtClean="0">
                <a:solidFill>
                  <a:srgbClr val="CC6600"/>
                </a:solidFill>
              </a:rPr>
              <a:t>주차 </a:t>
            </a:r>
            <a:r>
              <a:rPr lang="en-US" altLang="ko-KR" b="1" dirty="0" smtClean="0">
                <a:solidFill>
                  <a:srgbClr val="CC6600"/>
                </a:solidFill>
              </a:rPr>
              <a:t>1</a:t>
            </a:r>
            <a:r>
              <a:rPr lang="ko-KR" altLang="en-US" b="1" dirty="0" smtClean="0">
                <a:solidFill>
                  <a:srgbClr val="CC6600"/>
                </a:solidFill>
              </a:rPr>
              <a:t>교시</a:t>
            </a:r>
            <a:endParaRPr lang="en-US" altLang="ko-KR" b="1" dirty="0" smtClean="0">
              <a:solidFill>
                <a:srgbClr val="CC6600"/>
              </a:solidFill>
            </a:endParaRPr>
          </a:p>
          <a:p>
            <a:pPr marL="0" indent="0" algn="ctr">
              <a:buNone/>
              <a:defRPr/>
            </a:pPr>
            <a:r>
              <a:rPr lang="ko-KR" altLang="en-US" b="1" dirty="0" smtClean="0">
                <a:solidFill>
                  <a:srgbClr val="CC6600"/>
                </a:solidFill>
              </a:rPr>
              <a:t>다당류</a:t>
            </a:r>
            <a:endParaRPr lang="ko-KR" altLang="en-US" b="1" dirty="0" smtClean="0">
              <a:solidFill>
                <a:srgbClr val="3333FF"/>
              </a:solidFill>
            </a:endParaRPr>
          </a:p>
        </p:txBody>
      </p:sp>
      <p:sp>
        <p:nvSpPr>
          <p:cNvPr id="4099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6922B68-D30A-4E3C-8EEC-A72667114D43}" type="slidenum">
              <a:rPr lang="ko-KR" altLang="en-US" sz="1200">
                <a:latin typeface="굴림" panose="020B0600000101010101" pitchFamily="50" charset="-127"/>
                <a:ea typeface="굴림" panose="020B0600000101010101" pitchFamily="50" charset="-127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en-US" altLang="ko-KR" sz="12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392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168"/>
    </mc:Choice>
    <mc:Fallback xmlns="">
      <p:transition spd="slow" advTm="103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2738438" y="642938"/>
            <a:ext cx="36449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dirty="0">
              <a:solidFill>
                <a:srgbClr val="FF0000"/>
              </a:solidFill>
              <a:latin typeface="휴먼옛체" panose="02010504000101010101" pitchFamily="2" charset="-127"/>
              <a:ea typeface="휴먼옛체" panose="02010504000101010101" pitchFamily="2" charset="-127"/>
            </a:endParaRPr>
          </a:p>
        </p:txBody>
      </p:sp>
      <p:sp>
        <p:nvSpPr>
          <p:cNvPr id="41987" name="Rectangle 6"/>
          <p:cNvSpPr>
            <a:spLocks noChangeArrowheads="1"/>
          </p:cNvSpPr>
          <p:nvPr/>
        </p:nvSpPr>
        <p:spPr bwMode="auto">
          <a:xfrm>
            <a:off x="1250066" y="853996"/>
            <a:ext cx="10012101" cy="531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ko-KR" altLang="en-US" sz="2400" b="1" dirty="0" smtClean="0">
                <a:solidFill>
                  <a:srgbClr val="FF0000"/>
                </a:solidFill>
                <a:latin typeface="+mn-ea"/>
                <a:ea typeface="+mn-ea"/>
              </a:rPr>
              <a:t> 덱스트린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endParaRPr lang="en-US" altLang="ko-KR" sz="2000" b="1" dirty="0" smtClean="0">
              <a:latin typeface="+mn-ea"/>
              <a:ea typeface="+mn-ea"/>
            </a:endParaRPr>
          </a:p>
          <a:p>
            <a:pPr marL="457200" indent="-457200">
              <a:lnSpc>
                <a:spcPts val="5500"/>
              </a:lnSpc>
              <a:spcBef>
                <a:spcPct val="0"/>
              </a:spcBef>
              <a:buClrTx/>
              <a:buSzTx/>
              <a:buFont typeface="+mj-ea"/>
              <a:buAutoNum type="circleNumDbPlain"/>
            </a:pPr>
            <a:r>
              <a:rPr lang="en-US" altLang="ko-KR" sz="2200" b="1" dirty="0" smtClean="0">
                <a:latin typeface="+mn-ea"/>
                <a:ea typeface="+mn-ea"/>
              </a:rPr>
              <a:t> </a:t>
            </a:r>
            <a:r>
              <a:rPr lang="ko-KR" altLang="en-US" sz="2200" b="1" dirty="0">
                <a:latin typeface="+mn-ea"/>
                <a:ea typeface="+mn-ea"/>
              </a:rPr>
              <a:t>전분을 </a:t>
            </a:r>
            <a:r>
              <a:rPr lang="ko-KR" altLang="en-US" sz="2200" b="1" dirty="0">
                <a:solidFill>
                  <a:srgbClr val="0000FF"/>
                </a:solidFill>
                <a:latin typeface="+mn-ea"/>
                <a:ea typeface="+mn-ea"/>
              </a:rPr>
              <a:t>산</a:t>
            </a:r>
            <a:r>
              <a:rPr lang="en-US" altLang="ko-KR" sz="2200" b="1" dirty="0">
                <a:solidFill>
                  <a:srgbClr val="0000FF"/>
                </a:solidFill>
                <a:latin typeface="+mn-ea"/>
                <a:ea typeface="+mn-ea"/>
              </a:rPr>
              <a:t>·</a:t>
            </a:r>
            <a:r>
              <a:rPr lang="ko-KR" altLang="en-US" sz="2200" b="1" dirty="0">
                <a:solidFill>
                  <a:srgbClr val="0000FF"/>
                </a:solidFill>
                <a:latin typeface="+mn-ea"/>
                <a:ea typeface="+mn-ea"/>
              </a:rPr>
              <a:t>열</a:t>
            </a:r>
            <a:r>
              <a:rPr lang="en-US" altLang="ko-KR" sz="2200" b="1" dirty="0">
                <a:solidFill>
                  <a:srgbClr val="0000FF"/>
                </a:solidFill>
                <a:latin typeface="+mn-ea"/>
                <a:ea typeface="+mn-ea"/>
              </a:rPr>
              <a:t>·</a:t>
            </a:r>
            <a:r>
              <a:rPr lang="ko-KR" altLang="en-US" sz="2200" b="1" dirty="0">
                <a:solidFill>
                  <a:srgbClr val="0000FF"/>
                </a:solidFill>
                <a:latin typeface="+mn-ea"/>
                <a:ea typeface="+mn-ea"/>
              </a:rPr>
              <a:t>효소 </a:t>
            </a:r>
            <a:r>
              <a:rPr lang="ko-KR" altLang="en-US" sz="2200" b="1" dirty="0">
                <a:latin typeface="+mn-ea"/>
                <a:ea typeface="+mn-ea"/>
              </a:rPr>
              <a:t>등으로 가수분해시킬 때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전분에서 맥아당에 이르는 중간단계에서 생기는 여러가지 </a:t>
            </a:r>
            <a:r>
              <a:rPr lang="ko-KR" altLang="en-US" sz="2200" b="1" dirty="0">
                <a:solidFill>
                  <a:srgbClr val="0000FF"/>
                </a:solidFill>
                <a:latin typeface="+mn-ea"/>
                <a:ea typeface="+mn-ea"/>
              </a:rPr>
              <a:t>가수분해물을 </a:t>
            </a:r>
            <a:r>
              <a:rPr lang="ko-KR" altLang="en-US" sz="2200" b="1" dirty="0" smtClean="0">
                <a:solidFill>
                  <a:srgbClr val="0000FF"/>
                </a:solidFill>
                <a:latin typeface="+mn-ea"/>
                <a:ea typeface="+mn-ea"/>
              </a:rPr>
              <a:t>총</a:t>
            </a:r>
            <a:r>
              <a:rPr lang="ko-KR" altLang="en-US" sz="2200" b="1" dirty="0" smtClean="0">
                <a:latin typeface="+mn-ea"/>
                <a:ea typeface="+mn-ea"/>
              </a:rPr>
              <a:t>칭</a:t>
            </a:r>
            <a:endParaRPr lang="en-US" altLang="ko-KR" sz="2200" b="1" dirty="0" smtClean="0">
              <a:latin typeface="+mn-ea"/>
              <a:ea typeface="+mn-ea"/>
            </a:endParaRPr>
          </a:p>
          <a:p>
            <a:pPr marL="457200" indent="-457200">
              <a:lnSpc>
                <a:spcPts val="5500"/>
              </a:lnSpc>
              <a:spcBef>
                <a:spcPct val="0"/>
              </a:spcBef>
              <a:buClrTx/>
              <a:buSzTx/>
              <a:buFont typeface="+mj-ea"/>
              <a:buAutoNum type="circleNumDbPlain"/>
            </a:pPr>
            <a:r>
              <a:rPr lang="en-US" altLang="ko-KR" sz="2200" b="1" dirty="0" smtClean="0">
                <a:latin typeface="+mn-ea"/>
                <a:ea typeface="+mn-ea"/>
              </a:rPr>
              <a:t> </a:t>
            </a:r>
            <a:r>
              <a:rPr lang="ko-KR" altLang="en-US" sz="2200" b="1" dirty="0" smtClean="0">
                <a:latin typeface="+mn-ea"/>
                <a:ea typeface="+mn-ea"/>
              </a:rPr>
              <a:t>전분을 약간 분해한 </a:t>
            </a:r>
            <a:r>
              <a:rPr lang="ko-KR" altLang="en-US" sz="2200" b="1" dirty="0" smtClean="0">
                <a:solidFill>
                  <a:srgbClr val="0000FF"/>
                </a:solidFill>
                <a:latin typeface="+mn-ea"/>
                <a:ea typeface="+mn-ea"/>
              </a:rPr>
              <a:t>고분자량</a:t>
            </a:r>
            <a:r>
              <a:rPr lang="ko-KR" altLang="en-US" sz="2200" b="1" dirty="0" smtClean="0">
                <a:latin typeface="+mn-ea"/>
                <a:ea typeface="+mn-ea"/>
              </a:rPr>
              <a:t>에서 요오드</a:t>
            </a:r>
            <a:r>
              <a:rPr lang="en-US" altLang="ko-KR" sz="2200" b="1" dirty="0" smtClean="0">
                <a:latin typeface="+mn-ea"/>
                <a:ea typeface="+mn-ea"/>
              </a:rPr>
              <a:t>-</a:t>
            </a:r>
            <a:r>
              <a:rPr lang="ko-KR" altLang="en-US" sz="2200" b="1" dirty="0" smtClean="0">
                <a:latin typeface="+mn-ea"/>
                <a:ea typeface="+mn-ea"/>
              </a:rPr>
              <a:t>녹말반응을 보이지 않는 </a:t>
            </a:r>
            <a:r>
              <a:rPr lang="ko-KR" altLang="en-US" sz="2200" b="1" dirty="0" err="1" smtClean="0">
                <a:solidFill>
                  <a:srgbClr val="0000FF"/>
                </a:solidFill>
                <a:latin typeface="+mn-ea"/>
                <a:ea typeface="+mn-ea"/>
              </a:rPr>
              <a:t>저분자량</a:t>
            </a:r>
            <a:r>
              <a:rPr lang="ko-KR" altLang="en-US" sz="2200" b="1" dirty="0" err="1" smtClean="0">
                <a:latin typeface="+mn-ea"/>
                <a:ea typeface="+mn-ea"/>
              </a:rPr>
              <a:t>의</a:t>
            </a:r>
            <a:r>
              <a:rPr lang="ko-KR" altLang="en-US" sz="2200" b="1" dirty="0" smtClean="0">
                <a:latin typeface="+mn-ea"/>
                <a:ea typeface="+mn-ea"/>
              </a:rPr>
              <a:t> 것까지 넓은 범위의 것과 이를 농축</a:t>
            </a:r>
            <a:r>
              <a:rPr lang="en-US" altLang="ko-KR" sz="2200" b="1" dirty="0" smtClean="0">
                <a:latin typeface="+mn-ea"/>
                <a:ea typeface="+mn-ea"/>
              </a:rPr>
              <a:t>·</a:t>
            </a:r>
            <a:r>
              <a:rPr lang="ko-KR" altLang="en-US" sz="2200" b="1" dirty="0" smtClean="0">
                <a:latin typeface="+mn-ea"/>
                <a:ea typeface="+mn-ea"/>
              </a:rPr>
              <a:t>건조 등의 방법으로 가공한 것</a:t>
            </a:r>
          </a:p>
          <a:p>
            <a:pPr marL="457200" indent="-457200">
              <a:spcBef>
                <a:spcPct val="0"/>
              </a:spcBef>
              <a:buClrTx/>
              <a:buSzTx/>
              <a:buFont typeface="+mj-ea"/>
              <a:buAutoNum type="circleNumDbPlain"/>
            </a:pPr>
            <a:endParaRPr lang="ko-KR" altLang="en-US" sz="2200" b="1" dirty="0" smtClean="0">
              <a:latin typeface="+mn-ea"/>
              <a:ea typeface="+mn-ea"/>
            </a:endParaRPr>
          </a:p>
          <a:p>
            <a:pPr marL="457200" indent="-457200">
              <a:spcBef>
                <a:spcPct val="0"/>
              </a:spcBef>
              <a:buClrTx/>
              <a:buSzTx/>
              <a:buFont typeface="+mj-ea"/>
              <a:buAutoNum type="circleNumDbPlain"/>
            </a:pPr>
            <a:r>
              <a:rPr lang="ko-KR" altLang="en-US" sz="2200" b="1" dirty="0" smtClean="0">
                <a:latin typeface="+mn-ea"/>
                <a:ea typeface="+mn-ea"/>
              </a:rPr>
              <a:t> </a:t>
            </a:r>
            <a:r>
              <a:rPr lang="ko-KR" altLang="en-US" sz="2200" b="1" dirty="0" smtClean="0">
                <a:solidFill>
                  <a:srgbClr val="C00000"/>
                </a:solidFill>
                <a:latin typeface="+mn-ea"/>
                <a:ea typeface="+mn-ea"/>
              </a:rPr>
              <a:t>가용성 전분도 덱스트린의 일종</a:t>
            </a:r>
          </a:p>
          <a:p>
            <a:pPr marL="457200" indent="-457200">
              <a:spcBef>
                <a:spcPct val="0"/>
              </a:spcBef>
              <a:buClrTx/>
              <a:buSzTx/>
              <a:buFont typeface="+mj-ea"/>
              <a:buAutoNum type="circleNumDbPlain"/>
            </a:pPr>
            <a:endParaRPr lang="ko-KR" altLang="en-US" sz="2200" b="1" dirty="0" smtClean="0">
              <a:latin typeface="+mn-ea"/>
              <a:ea typeface="+mn-ea"/>
            </a:endParaRPr>
          </a:p>
          <a:p>
            <a:pPr marL="457200" indent="-457200">
              <a:spcBef>
                <a:spcPct val="0"/>
              </a:spcBef>
              <a:buClrTx/>
              <a:buSzTx/>
              <a:buFont typeface="+mj-ea"/>
              <a:buAutoNum type="circleNumDbPlain"/>
            </a:pPr>
            <a:r>
              <a:rPr lang="ko-KR" altLang="en-US" sz="2200" b="1" dirty="0" smtClean="0">
                <a:latin typeface="+mn-ea"/>
                <a:ea typeface="+mn-ea"/>
              </a:rPr>
              <a:t> 찬물에 완전히 녹고 </a:t>
            </a:r>
            <a:r>
              <a:rPr lang="ko-KR" altLang="en-US" sz="2200" b="1" dirty="0" err="1" smtClean="0">
                <a:latin typeface="+mn-ea"/>
                <a:ea typeface="+mn-ea"/>
              </a:rPr>
              <a:t>점성도는</a:t>
            </a:r>
            <a:r>
              <a:rPr lang="ko-KR" altLang="en-US" sz="2200" b="1" dirty="0" smtClean="0">
                <a:latin typeface="+mn-ea"/>
                <a:ea typeface="+mn-ea"/>
              </a:rPr>
              <a:t> 낮음</a:t>
            </a:r>
            <a:endParaRPr lang="en-US" altLang="ko-KR" sz="2200" b="1" dirty="0" smtClean="0">
              <a:latin typeface="+mn-ea"/>
              <a:ea typeface="+mn-ea"/>
            </a:endParaRPr>
          </a:p>
          <a:p>
            <a:pPr marL="457200" indent="-457200">
              <a:spcBef>
                <a:spcPct val="0"/>
              </a:spcBef>
              <a:buClrTx/>
              <a:buSzTx/>
              <a:buFont typeface="+mj-ea"/>
              <a:buAutoNum type="circleNumDbPlain"/>
            </a:pPr>
            <a:endParaRPr lang="ko-KR" altLang="en-US" sz="2400" dirty="0">
              <a:latin typeface="휴먼옛체" panose="02010504000101010101" pitchFamily="2" charset="-127"/>
              <a:ea typeface="휴먼옛체" panose="02010504000101010101" pitchFamily="2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582" y="4239647"/>
            <a:ext cx="2216327" cy="183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7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960"/>
    </mc:Choice>
    <mc:Fallback xmlns="">
      <p:transition spd="slow" advTm="188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1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5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 txBox="1">
            <a:spLocks noChangeArrowheads="1"/>
          </p:cNvSpPr>
          <p:nvPr/>
        </p:nvSpPr>
        <p:spPr bwMode="auto">
          <a:xfrm>
            <a:off x="1430499" y="654512"/>
            <a:ext cx="36449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400" b="1" dirty="0" err="1" smtClean="0">
                <a:solidFill>
                  <a:srgbClr val="FF0000"/>
                </a:solidFill>
                <a:latin typeface="+mn-ea"/>
                <a:ea typeface="+mn-ea"/>
              </a:rPr>
              <a:t>이눌린</a:t>
            </a:r>
            <a:endParaRPr lang="ko-KR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4403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089" y="1226012"/>
            <a:ext cx="4745620" cy="514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7"/>
          <p:cNvSpPr>
            <a:spLocks noChangeArrowheads="1"/>
          </p:cNvSpPr>
          <p:nvPr/>
        </p:nvSpPr>
        <p:spPr bwMode="auto">
          <a:xfrm>
            <a:off x="6187493" y="1388921"/>
            <a:ext cx="4968875" cy="452431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ko-KR" sz="2400" b="1" dirty="0">
                <a:latin typeface="+mn-ea"/>
                <a:ea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</a:rPr>
              <a:t>다양한 식물들이 가지고 있는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400" b="1" dirty="0">
                <a:latin typeface="+mn-ea"/>
                <a:ea typeface="+mn-ea"/>
              </a:rPr>
              <a:t>  에너지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ko-KR" altLang="en-US" sz="2400" b="1" dirty="0"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ko-KR" altLang="en-US" sz="2400" b="1" dirty="0">
                <a:latin typeface="+mn-ea"/>
                <a:ea typeface="+mn-ea"/>
              </a:rPr>
              <a:t> </a:t>
            </a:r>
            <a:r>
              <a:rPr lang="en-US" altLang="ko-KR" sz="2400" b="1" dirty="0" err="1">
                <a:latin typeface="+mn-ea"/>
                <a:ea typeface="+mn-ea"/>
              </a:rPr>
              <a:t>Fructan</a:t>
            </a:r>
            <a:r>
              <a:rPr lang="ko-KR" altLang="en-US" sz="2400" b="1" dirty="0">
                <a:latin typeface="+mn-ea"/>
                <a:ea typeface="+mn-ea"/>
              </a:rPr>
              <a:t>라는 </a:t>
            </a:r>
            <a:r>
              <a:rPr lang="ko-KR" altLang="en-US" sz="2400" b="1" dirty="0" err="1">
                <a:latin typeface="+mn-ea"/>
                <a:ea typeface="+mn-ea"/>
              </a:rPr>
              <a:t>성분군에</a:t>
            </a:r>
            <a:r>
              <a:rPr lang="ko-KR" altLang="en-US" sz="2400" b="1" dirty="0">
                <a:latin typeface="+mn-ea"/>
                <a:ea typeface="+mn-ea"/>
              </a:rPr>
              <a:t> 속하는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400" b="1" dirty="0">
                <a:latin typeface="+mn-ea"/>
                <a:ea typeface="+mn-ea"/>
              </a:rPr>
              <a:t> 탄수화물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ko-KR" altLang="en-US" sz="2400" b="1" dirty="0"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ko-KR" altLang="en-US" sz="2400" b="1" dirty="0">
                <a:latin typeface="+mn-ea"/>
                <a:ea typeface="+mn-ea"/>
              </a:rPr>
              <a:t> </a:t>
            </a:r>
            <a:r>
              <a:rPr lang="ko-KR" altLang="en-US" sz="2400" b="1" dirty="0" err="1">
                <a:latin typeface="+mn-ea"/>
                <a:ea typeface="+mn-ea"/>
              </a:rPr>
              <a:t>이눌린과</a:t>
            </a:r>
            <a:r>
              <a:rPr lang="ko-KR" altLang="en-US" sz="2400" b="1" dirty="0">
                <a:latin typeface="+mn-ea"/>
                <a:ea typeface="+mn-ea"/>
              </a:rPr>
              <a:t> </a:t>
            </a:r>
            <a:r>
              <a:rPr lang="ko-KR" altLang="en-US" sz="2400" b="1" dirty="0" err="1">
                <a:latin typeface="+mn-ea"/>
                <a:ea typeface="+mn-ea"/>
              </a:rPr>
              <a:t>올리고당은</a:t>
            </a:r>
            <a:r>
              <a:rPr lang="ko-KR" altLang="en-US" sz="2400" b="1" dirty="0">
                <a:latin typeface="+mn-ea"/>
                <a:ea typeface="+mn-ea"/>
              </a:rPr>
              <a:t> 일반 과일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400" b="1" dirty="0">
                <a:latin typeface="+mn-ea"/>
                <a:ea typeface="+mn-ea"/>
              </a:rPr>
              <a:t> 이나 야채에 풍부히 함유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ko-KR" altLang="en-US" sz="2400" b="1" dirty="0"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ko-KR" altLang="en-US" sz="2400" b="1" dirty="0">
                <a:latin typeface="+mn-ea"/>
                <a:ea typeface="+mn-ea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+mn-ea"/>
                <a:ea typeface="+mn-ea"/>
              </a:rPr>
              <a:t>난소화성 및 정장기능</a:t>
            </a:r>
            <a:r>
              <a:rPr lang="en-US" altLang="ko-KR" sz="2400" b="1" dirty="0">
                <a:solidFill>
                  <a:srgbClr val="C00000"/>
                </a:solidFill>
                <a:latin typeface="+mn-ea"/>
                <a:ea typeface="+mn-ea"/>
              </a:rPr>
              <a:t>(Prebiotic)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ko-KR" sz="2400" b="1" dirty="0"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ko-KR" sz="2400" b="1" dirty="0">
                <a:latin typeface="+mn-ea"/>
                <a:ea typeface="+mn-ea"/>
              </a:rPr>
              <a:t> </a:t>
            </a:r>
            <a:r>
              <a:rPr lang="ko-KR" altLang="en-US" sz="2400" b="1" dirty="0">
                <a:latin typeface="+mn-ea"/>
                <a:ea typeface="+mn-ea"/>
              </a:rPr>
              <a:t>칼슘흡수 촉진</a:t>
            </a:r>
          </a:p>
        </p:txBody>
      </p:sp>
    </p:spTree>
    <p:extLst>
      <p:ext uri="{BB962C8B-B14F-4D97-AF65-F5344CB8AC3E}">
        <p14:creationId xmlns:p14="http://schemas.microsoft.com/office/powerpoint/2010/main" val="199381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329"/>
    </mc:Choice>
    <mc:Fallback xmlns="">
      <p:transition spd="slow" advTm="2083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3751" y="620714"/>
            <a:ext cx="8424863" cy="5545137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sz="2400" b="1" dirty="0" err="1" smtClean="0">
                <a:solidFill>
                  <a:srgbClr val="FF0000"/>
                </a:solidFill>
              </a:rPr>
              <a:t>뚝감자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돼지감자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)</a:t>
            </a:r>
            <a:endParaRPr lang="ko-KR" altLang="en-US" sz="2400" b="1" dirty="0" smtClean="0">
              <a:solidFill>
                <a:srgbClr val="FF0000"/>
              </a:solidFill>
            </a:endParaRPr>
          </a:p>
        </p:txBody>
      </p:sp>
      <p:pic>
        <p:nvPicPr>
          <p:cNvPr id="45059" name="Picture 4" descr="뚝감자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220" y="2310979"/>
            <a:ext cx="34559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5" descr="이눌린에 대한 이미지 검색결과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599" y="1654547"/>
            <a:ext cx="5256212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3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19"/>
    </mc:Choice>
    <mc:Fallback xmlns="">
      <p:transition spd="slow" advTm="23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이눌린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337" y="772730"/>
            <a:ext cx="8351837" cy="537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95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891"/>
    </mc:Choice>
    <mc:Fallback xmlns="">
      <p:transition spd="slow" advTm="788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70708" y="470265"/>
            <a:ext cx="10189028" cy="59305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rgbClr val="FF0000"/>
                </a:solidFill>
              </a:rPr>
              <a:t>돼지감자 효능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endParaRPr lang="en-US" altLang="ko-KR" sz="2000" b="1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000" b="1" dirty="0" smtClean="0">
                <a:solidFill>
                  <a:srgbClr val="0000FF"/>
                </a:solidFill>
              </a:rPr>
              <a:t>면역력 강화 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탄수화물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비타민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C,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칼륨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철분 미네랄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단백질 등의 영양소가 골고루 들어 있어 면역력 증진과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피로해소에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효과적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000" b="1" dirty="0" smtClean="0">
                <a:solidFill>
                  <a:srgbClr val="0000FF"/>
                </a:solidFill>
              </a:rPr>
              <a:t>변비예방에 효과적 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2000" b="1" dirty="0" err="1" smtClean="0">
                <a:solidFill>
                  <a:srgbClr val="00B050"/>
                </a:solidFill>
              </a:rPr>
              <a:t>프락토올리고당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은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장내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유익균의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증식과 유해균의 증식을 막아 주어 원활한 배변활동을 도움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2000" b="1" dirty="0" smtClean="0">
                <a:solidFill>
                  <a:srgbClr val="00B050"/>
                </a:solidFill>
              </a:rPr>
              <a:t>식이섬유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는 장의 연동운동을 촉진하여 장내 유해한 물질과 숙변 등을 배출하여 변비를 예방하고 개선함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000" b="1" dirty="0" smtClean="0">
                <a:solidFill>
                  <a:srgbClr val="0000FF"/>
                </a:solidFill>
              </a:rPr>
              <a:t>피부미용관리에 도움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2000" b="1" dirty="0" smtClean="0">
                <a:solidFill>
                  <a:srgbClr val="00B050"/>
                </a:solidFill>
              </a:rPr>
              <a:t>펙틴과 폴리페놀 성분이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항산화작용을 하여 노화를 촉진하는 활성산소를 제거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000" b="1" dirty="0" smtClean="0">
                <a:solidFill>
                  <a:srgbClr val="00B050"/>
                </a:solidFill>
              </a:rPr>
              <a:t>세포의 재생을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도와 피부 노화 예방과 기미와 잡티를 제거하고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탄력있는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피부유지에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도움을 줌</a:t>
            </a:r>
            <a:endParaRPr lang="en-US" altLang="ko-KR" sz="20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6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962"/>
    </mc:Choice>
    <mc:Fallback xmlns="">
      <p:transition spd="slow" advTm="244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70708" y="1175657"/>
            <a:ext cx="10189028" cy="44936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6000"/>
              </a:lnSpc>
            </a:pPr>
            <a:r>
              <a:rPr lang="en-US" altLang="ko-KR" sz="2000" b="1" dirty="0" smtClean="0">
                <a:solidFill>
                  <a:srgbClr val="0000FF"/>
                </a:solidFill>
              </a:rPr>
              <a:t>4. 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당뇨예방 효과 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2000" b="1" dirty="0" err="1" smtClean="0">
                <a:solidFill>
                  <a:srgbClr val="00B050"/>
                </a:solidFill>
              </a:rPr>
              <a:t>이눌린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이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췌장의 인슐린 분비 촉진 및 정상화에 도움을 줌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>
              <a:lnSpc>
                <a:spcPts val="6000"/>
              </a:lnSpc>
            </a:pPr>
            <a:r>
              <a:rPr lang="en-US" altLang="ko-KR" sz="2000" b="1" dirty="0" smtClean="0">
                <a:solidFill>
                  <a:srgbClr val="0000FF"/>
                </a:solidFill>
              </a:rPr>
              <a:t>5. </a:t>
            </a:r>
            <a:r>
              <a:rPr lang="ko-KR" altLang="en-US" sz="2000" b="1" dirty="0" err="1" smtClean="0">
                <a:solidFill>
                  <a:srgbClr val="0000FF"/>
                </a:solidFill>
              </a:rPr>
              <a:t>혈관건강에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 도움을 줌 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2000" b="1" dirty="0" err="1" smtClean="0">
                <a:solidFill>
                  <a:srgbClr val="00B050"/>
                </a:solidFill>
              </a:rPr>
              <a:t>안토시안닌과</a:t>
            </a:r>
            <a:r>
              <a:rPr lang="ko-KR" altLang="en-US" sz="2000" b="1" dirty="0" smtClean="0">
                <a:solidFill>
                  <a:srgbClr val="00B050"/>
                </a:solidFill>
              </a:rPr>
              <a:t> 폴리페놀이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혈관속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노폐물 제거 및 콜레스테롤 수치를 감소시킴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고혈압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동맥경화 등의 혈관 관련 질환 예방에 효과적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>
              <a:lnSpc>
                <a:spcPts val="6000"/>
              </a:lnSpc>
            </a:pPr>
            <a:r>
              <a:rPr lang="en-US" altLang="ko-KR" sz="2000" b="1" dirty="0" smtClean="0">
                <a:solidFill>
                  <a:srgbClr val="0000FF"/>
                </a:solidFill>
              </a:rPr>
              <a:t>6. 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다이어트 효과 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: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칼로리가 적은 편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식이섬유는 포만감을 높여주어 다이어트에 효과적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>
              <a:lnSpc>
                <a:spcPts val="6000"/>
              </a:lnSpc>
            </a:pPr>
            <a:r>
              <a:rPr lang="en-US" altLang="ko-KR" sz="2000" b="1" dirty="0" smtClean="0">
                <a:solidFill>
                  <a:srgbClr val="0000FF"/>
                </a:solidFill>
              </a:rPr>
              <a:t>7. </a:t>
            </a:r>
            <a:r>
              <a:rPr lang="ko-KR" altLang="en-US" sz="2000" b="1" dirty="0" err="1" smtClean="0">
                <a:solidFill>
                  <a:srgbClr val="0000FF"/>
                </a:solidFill>
              </a:rPr>
              <a:t>피로해소에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 효과적 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2000" b="1" dirty="0" smtClean="0">
                <a:solidFill>
                  <a:srgbClr val="00B050"/>
                </a:solidFill>
              </a:rPr>
              <a:t>철분과 칼륨 등의 미네랄이 풍부하고 비타민 </a:t>
            </a:r>
            <a:r>
              <a:rPr lang="en-US" altLang="ko-KR" sz="2000" b="1" dirty="0" smtClean="0">
                <a:solidFill>
                  <a:srgbClr val="00B050"/>
                </a:solidFill>
              </a:rPr>
              <a:t>C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가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함유되어 있어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피로해소에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좋으며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빈혈과 에너지 회복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만성피로해소에 효과적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88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651"/>
    </mc:Choice>
    <mc:Fallback xmlns="">
      <p:transition spd="slow" advTm="96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8572" y="487825"/>
            <a:ext cx="10382491" cy="61214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ko-KR" altLang="en-US" b="1" dirty="0">
                <a:solidFill>
                  <a:srgbClr val="FF0000"/>
                </a:solidFill>
              </a:rPr>
              <a:t>동물성 다당류 </a:t>
            </a:r>
            <a:endParaRPr lang="en-US" altLang="ko-KR" b="1" dirty="0">
              <a:solidFill>
                <a:srgbClr val="FF0000"/>
              </a:solidFill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ko-KR" b="1" dirty="0">
                <a:solidFill>
                  <a:srgbClr val="FF0000"/>
                </a:solidFill>
              </a:rPr>
              <a:t>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200" b="1" dirty="0" smtClean="0">
                <a:solidFill>
                  <a:srgbClr val="0052F6"/>
                </a:solidFill>
              </a:rPr>
              <a:t>(1)</a:t>
            </a:r>
            <a:r>
              <a:rPr lang="ko-KR" altLang="en-US" sz="2200" b="1" dirty="0" smtClean="0">
                <a:solidFill>
                  <a:srgbClr val="0052F6"/>
                </a:solidFill>
              </a:rPr>
              <a:t>글리코겐 </a:t>
            </a:r>
            <a:r>
              <a:rPr lang="en-US" altLang="ko-KR" sz="2200" b="1" dirty="0" smtClean="0">
                <a:solidFill>
                  <a:srgbClr val="0052F6"/>
                </a:solidFill>
              </a:rPr>
              <a:t>(Glycogen)</a:t>
            </a:r>
          </a:p>
          <a:p>
            <a:pPr eaLnBrk="1" hangingPunct="1">
              <a:buClr>
                <a:schemeClr val="tx1"/>
              </a:buClr>
            </a:pPr>
            <a:r>
              <a:rPr lang="ko-KR" altLang="en-US" sz="2200" b="1" dirty="0" smtClean="0"/>
              <a:t>저장 다당류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간에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)</a:t>
            </a:r>
          </a:p>
          <a:p>
            <a:pPr eaLnBrk="1" hangingPunct="1"/>
            <a:r>
              <a:rPr lang="ko-KR" altLang="en-US" sz="2200" b="1" dirty="0" smtClean="0"/>
              <a:t>포도당이 결합</a:t>
            </a:r>
            <a:r>
              <a:rPr lang="en-US" altLang="ko-KR" sz="2200" b="1" dirty="0" smtClean="0"/>
              <a:t>(α-1,4 </a:t>
            </a:r>
            <a:r>
              <a:rPr lang="ko-KR" altLang="en-US" sz="2200" b="1" dirty="0" smtClean="0"/>
              <a:t>결합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, α-1,6 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결합</a:t>
            </a:r>
            <a:r>
              <a:rPr lang="en-US" altLang="ko-KR" sz="2200" b="1" dirty="0" smtClean="0"/>
              <a:t>), </a:t>
            </a:r>
            <a:r>
              <a:rPr lang="ko-KR" altLang="en-US" sz="2200" b="1" dirty="0" smtClean="0"/>
              <a:t>나뭇가지모양</a:t>
            </a:r>
          </a:p>
          <a:p>
            <a:pPr eaLnBrk="1" hangingPunct="1"/>
            <a:r>
              <a:rPr lang="ko-KR" altLang="en-US" sz="2200" b="1" dirty="0" smtClean="0"/>
              <a:t>가지의 길이가 짧음</a:t>
            </a:r>
            <a:r>
              <a:rPr lang="en-US" altLang="ko-KR" sz="2200" b="1" dirty="0" smtClean="0"/>
              <a:t>. </a:t>
            </a:r>
          </a:p>
          <a:p>
            <a:pPr eaLnBrk="1" hangingPunct="1"/>
            <a:r>
              <a:rPr lang="ko-KR" altLang="en-US" sz="2200" b="1" dirty="0" smtClean="0"/>
              <a:t>가지의 수가 더 많음</a:t>
            </a:r>
            <a:endParaRPr lang="en-US" altLang="ko-KR" sz="2200" b="1" dirty="0" smtClean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ko-KR" altLang="en-US" sz="2200" b="1" dirty="0" smtClean="0"/>
              <a:t> ⇒ </a:t>
            </a:r>
            <a:r>
              <a:rPr lang="ko-KR" altLang="en-US" sz="2200" b="1" dirty="0" smtClean="0">
                <a:solidFill>
                  <a:srgbClr val="0000FF"/>
                </a:solidFill>
              </a:rPr>
              <a:t>물에 불용</a:t>
            </a:r>
            <a:r>
              <a:rPr lang="en-US" altLang="ko-KR" sz="2200" b="1" dirty="0" smtClean="0">
                <a:solidFill>
                  <a:srgbClr val="0000FF"/>
                </a:solidFill>
              </a:rPr>
              <a:t>. </a:t>
            </a:r>
            <a:r>
              <a:rPr lang="ko-KR" altLang="en-US" sz="2200" b="1" dirty="0" smtClean="0">
                <a:solidFill>
                  <a:srgbClr val="0000FF"/>
                </a:solidFill>
              </a:rPr>
              <a:t>호화</a:t>
            </a:r>
            <a:r>
              <a:rPr lang="en-US" altLang="ko-KR" sz="22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2200" b="1" dirty="0" smtClean="0">
                <a:solidFill>
                  <a:srgbClr val="0000FF"/>
                </a:solidFill>
              </a:rPr>
              <a:t>노화현상 </a:t>
            </a:r>
            <a:r>
              <a:rPr lang="ko-KR" altLang="en-US" sz="2200" b="1" dirty="0" err="1" smtClean="0">
                <a:solidFill>
                  <a:srgbClr val="0000FF"/>
                </a:solidFill>
              </a:rPr>
              <a:t>없슴</a:t>
            </a:r>
            <a:r>
              <a:rPr lang="en-US" altLang="ko-KR" sz="2200" b="1" dirty="0" smtClean="0"/>
              <a:t>.</a:t>
            </a:r>
            <a:endParaRPr lang="en-US" altLang="ko-KR" sz="2200" b="1" dirty="0"/>
          </a:p>
        </p:txBody>
      </p:sp>
      <p:pic>
        <p:nvPicPr>
          <p:cNvPr id="47107" name="Picture 4" descr="glycoge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528" y="2719850"/>
            <a:ext cx="303847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5" descr="glycogen에 대한 이미지 검색결과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19" y="3843679"/>
            <a:ext cx="5124450" cy="2381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67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508"/>
    </mc:Choice>
    <mc:Fallback xmlns="">
      <p:transition spd="slow" advTm="1975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7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607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그룹 3"/>
          <p:cNvGrpSpPr>
            <a:grpSpLocks/>
          </p:cNvGrpSpPr>
          <p:nvPr/>
        </p:nvGrpSpPr>
        <p:grpSpPr bwMode="auto">
          <a:xfrm>
            <a:off x="902825" y="360142"/>
            <a:ext cx="10208871" cy="6075904"/>
            <a:chOff x="323850" y="852286"/>
            <a:chExt cx="8496300" cy="5618473"/>
          </a:xfrm>
        </p:grpSpPr>
        <p:sp>
          <p:nvSpPr>
            <p:cNvPr id="48131" name="Rectangle 2"/>
            <p:cNvSpPr>
              <a:spLocks noChangeArrowheads="1"/>
            </p:cNvSpPr>
            <p:nvPr/>
          </p:nvSpPr>
          <p:spPr bwMode="auto">
            <a:xfrm>
              <a:off x="323850" y="852286"/>
              <a:ext cx="8496300" cy="23953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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¡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 2" panose="05020102010507070707" pitchFamily="18" charset="2"/>
                <a:buChar char="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just" eaLnBrk="1" hangingPunct="1">
                <a:lnSpc>
                  <a:spcPts val="4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ko-KR" altLang="en-US" sz="2200" b="1" dirty="0">
                  <a:solidFill>
                    <a:srgbClr val="FF0000"/>
                  </a:solidFill>
                  <a:latin typeface="+mn-ea"/>
                  <a:ea typeface="+mn-ea"/>
                </a:rPr>
                <a:t>아미노당</a:t>
              </a:r>
            </a:p>
            <a:p>
              <a:pPr algn="just" eaLnBrk="1" hangingPunct="1">
                <a:lnSpc>
                  <a:spcPts val="4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ko-KR" sz="2200" b="1" dirty="0">
                  <a:solidFill>
                    <a:srgbClr val="3333FF"/>
                  </a:solidFill>
                  <a:latin typeface="+mn-ea"/>
                  <a:ea typeface="+mn-ea"/>
                </a:rPr>
                <a:t>1) </a:t>
              </a:r>
              <a:r>
                <a:rPr lang="ko-KR" altLang="en-US" sz="2200" b="1" dirty="0" err="1">
                  <a:solidFill>
                    <a:srgbClr val="3333FF"/>
                  </a:solidFill>
                  <a:latin typeface="+mn-ea"/>
                  <a:ea typeface="+mn-ea"/>
                </a:rPr>
                <a:t>글루코사민</a:t>
              </a:r>
              <a:endParaRPr lang="ko-KR" altLang="en-US" sz="2200" b="1" dirty="0">
                <a:solidFill>
                  <a:srgbClr val="3333FF"/>
                </a:solidFill>
                <a:latin typeface="+mn-ea"/>
                <a:ea typeface="+mn-ea"/>
              </a:endParaRPr>
            </a:p>
            <a:p>
              <a:pPr algn="just" eaLnBrk="1" hangingPunct="1">
                <a:lnSpc>
                  <a:spcPts val="4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ko-KR" sz="2200" b="1" dirty="0" smtClean="0">
                  <a:latin typeface="+mn-ea"/>
                  <a:ea typeface="+mn-ea"/>
                </a:rPr>
                <a:t>· </a:t>
              </a:r>
              <a:r>
                <a:rPr lang="ko-KR" altLang="en-US" sz="2200" b="1" dirty="0">
                  <a:solidFill>
                    <a:srgbClr val="000000"/>
                  </a:solidFill>
                  <a:latin typeface="+mn-ea"/>
                  <a:ea typeface="+mn-ea"/>
                </a:rPr>
                <a:t>아미노당</a:t>
              </a:r>
              <a:endParaRPr lang="en-US" altLang="ko-KR" sz="2200" b="1" dirty="0">
                <a:solidFill>
                  <a:srgbClr val="000000"/>
                </a:solidFill>
                <a:latin typeface="+mn-ea"/>
                <a:ea typeface="+mn-ea"/>
              </a:endParaRPr>
            </a:p>
            <a:p>
              <a:pPr eaLnBrk="1" hangingPunct="1">
                <a:lnSpc>
                  <a:spcPts val="4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ko-KR" sz="2200" b="1" dirty="0">
                  <a:latin typeface="+mn-ea"/>
                  <a:ea typeface="+mn-ea"/>
                </a:rPr>
                <a:t>· </a:t>
              </a:r>
              <a:r>
                <a:rPr lang="en-US" altLang="ko-KR" sz="2200" b="1" dirty="0" smtClean="0">
                  <a:latin typeface="+mn-ea"/>
                  <a:ea typeface="+mn-ea"/>
                </a:rPr>
                <a:t>2-amino-2-deoxy-D-glucopyranose(D-glucosamine</a:t>
              </a:r>
              <a:r>
                <a:rPr lang="en-US" altLang="ko-KR" sz="2200" b="1" dirty="0">
                  <a:latin typeface="+mn-ea"/>
                  <a:ea typeface="+mn-ea"/>
                </a:rPr>
                <a:t>, </a:t>
              </a:r>
              <a:r>
                <a:rPr lang="en-US" altLang="ko-KR" sz="2200" b="1" dirty="0" err="1">
                  <a:latin typeface="+mn-ea"/>
                  <a:ea typeface="+mn-ea"/>
                </a:rPr>
                <a:t>GlcN</a:t>
              </a:r>
              <a:r>
                <a:rPr lang="en-US" altLang="ko-KR" sz="2200" b="1" dirty="0">
                  <a:latin typeface="+mn-ea"/>
                  <a:ea typeface="+mn-ea"/>
                </a:rPr>
                <a:t>), </a:t>
              </a:r>
            </a:p>
            <a:p>
              <a:pPr eaLnBrk="1" hangingPunct="1">
                <a:lnSpc>
                  <a:spcPts val="4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ko-KR" sz="2200" b="1" dirty="0">
                  <a:latin typeface="+mn-ea"/>
                  <a:ea typeface="+mn-ea"/>
                </a:rPr>
                <a:t>· </a:t>
              </a:r>
              <a:r>
                <a:rPr lang="en-US" altLang="ko-KR" sz="2200" b="1" dirty="0" smtClean="0">
                  <a:latin typeface="+mn-ea"/>
                  <a:ea typeface="+mn-ea"/>
                </a:rPr>
                <a:t>2-acetylamino-2-deoxy-D-glucopyranose(D-acetyl </a:t>
              </a:r>
              <a:r>
                <a:rPr lang="en-US" altLang="ko-KR" sz="2200" b="1" dirty="0">
                  <a:latin typeface="+mn-ea"/>
                  <a:ea typeface="+mn-ea"/>
                </a:rPr>
                <a:t>glucosamine, </a:t>
              </a:r>
              <a:r>
                <a:rPr lang="en-US" altLang="ko-KR" sz="2200" b="1" dirty="0" err="1">
                  <a:latin typeface="+mn-ea"/>
                  <a:ea typeface="+mn-ea"/>
                </a:rPr>
                <a:t>GlcNAc</a:t>
              </a:r>
              <a:r>
                <a:rPr lang="en-US" altLang="ko-KR" sz="2200" b="1" dirty="0">
                  <a:latin typeface="+mn-ea"/>
                  <a:ea typeface="+mn-ea"/>
                </a:rPr>
                <a:t>) </a:t>
              </a:r>
              <a:endParaRPr lang="ko-KR" altLang="en-US" sz="2200" b="1" dirty="0">
                <a:latin typeface="+mn-ea"/>
                <a:ea typeface="+mn-ea"/>
              </a:endParaRPr>
            </a:p>
          </p:txBody>
        </p:sp>
        <p:grpSp>
          <p:nvGrpSpPr>
            <p:cNvPr id="48132" name="그룹 5"/>
            <p:cNvGrpSpPr>
              <a:grpSpLocks/>
            </p:cNvGrpSpPr>
            <p:nvPr/>
          </p:nvGrpSpPr>
          <p:grpSpPr bwMode="auto">
            <a:xfrm>
              <a:off x="949786" y="3735497"/>
              <a:ext cx="7099361" cy="2735262"/>
              <a:chOff x="949786" y="3735497"/>
              <a:chExt cx="7099361" cy="2735262"/>
            </a:xfrm>
          </p:grpSpPr>
          <p:pic>
            <p:nvPicPr>
              <p:cNvPr id="48133" name="_x477277472" descr="EMB00000fb423ce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96397" y="3735497"/>
                <a:ext cx="2952750" cy="273526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134" name="_x12429224" descr="EMB00000fb423d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9786" y="3735497"/>
                <a:ext cx="3241675" cy="273526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4717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904"/>
    </mc:Choice>
    <mc:Fallback xmlns="">
      <p:transition spd="slow" advTm="98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글루코사민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170" y="1462088"/>
            <a:ext cx="4400973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4" descr="글루코사민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87" y="1145894"/>
            <a:ext cx="5501531" cy="417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86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059"/>
    </mc:Choice>
    <mc:Fallback xmlns="">
      <p:transition spd="slow" advTm="183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내용 개체 틀 3"/>
          <p:cNvSpPr>
            <a:spLocks noGrp="1"/>
          </p:cNvSpPr>
          <p:nvPr>
            <p:ph idx="1"/>
          </p:nvPr>
        </p:nvSpPr>
        <p:spPr>
          <a:xfrm>
            <a:off x="1203767" y="148180"/>
            <a:ext cx="9919504" cy="3887218"/>
          </a:xfr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2400" b="1" dirty="0">
                <a:solidFill>
                  <a:srgbClr val="0052F6"/>
                </a:solidFill>
              </a:rPr>
              <a:t>2) </a:t>
            </a:r>
            <a:r>
              <a:rPr lang="ko-KR" altLang="en-US" sz="2400" b="1" dirty="0">
                <a:solidFill>
                  <a:srgbClr val="0052F6"/>
                </a:solidFill>
              </a:rPr>
              <a:t>키틴질</a:t>
            </a:r>
            <a:endParaRPr lang="en-US" altLang="ko-KR" sz="2400" b="1" dirty="0">
              <a:solidFill>
                <a:srgbClr val="0052F6"/>
              </a:solidFill>
            </a:endParaRPr>
          </a:p>
          <a:p>
            <a:pPr marL="0" indent="0">
              <a:lnSpc>
                <a:spcPts val="3500"/>
              </a:lnSpc>
              <a:buNone/>
            </a:pPr>
            <a:r>
              <a:rPr lang="ko-KR" altLang="en-US" sz="2200" b="1" dirty="0"/>
              <a:t>① 갑각류 껍질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버섯 등 진균류 세포벽 등에 함유</a:t>
            </a:r>
            <a:r>
              <a:rPr lang="en-US" altLang="ko-KR" sz="2200" b="1" dirty="0"/>
              <a:t>(</a:t>
            </a:r>
            <a:r>
              <a:rPr lang="ko-KR" altLang="en-US" sz="2200" b="1" dirty="0" err="1" smtClean="0"/>
              <a:t>뮤코다당</a:t>
            </a:r>
            <a:r>
              <a:rPr lang="en-US" altLang="ko-KR" sz="2200" b="1" dirty="0"/>
              <a:t>)</a:t>
            </a:r>
            <a:endParaRPr lang="ko-KR" altLang="en-US" sz="2200" b="1" dirty="0"/>
          </a:p>
          <a:p>
            <a:pPr marL="0" indent="0">
              <a:lnSpc>
                <a:spcPts val="3500"/>
              </a:lnSpc>
              <a:buNone/>
            </a:pPr>
            <a:r>
              <a:rPr lang="ko-KR" altLang="en-US" sz="2200" b="1" dirty="0"/>
              <a:t>② 난소화성</a:t>
            </a:r>
            <a:r>
              <a:rPr lang="en-US" altLang="ko-KR" sz="2200" b="1" dirty="0"/>
              <a:t>,</a:t>
            </a:r>
            <a:r>
              <a:rPr lang="ko-KR" altLang="en-US" sz="2200" b="1" dirty="0"/>
              <a:t> 분자량에 따라 </a:t>
            </a:r>
            <a:r>
              <a:rPr lang="ko-KR" altLang="en-US" sz="2200" b="1" dirty="0" err="1"/>
              <a:t>키틴</a:t>
            </a:r>
            <a:r>
              <a:rPr lang="en-US" altLang="ko-KR" sz="2200" b="1" dirty="0"/>
              <a:t>, </a:t>
            </a:r>
            <a:r>
              <a:rPr lang="ko-KR" altLang="en-US" sz="2200" b="1" dirty="0" err="1"/>
              <a:t>키토산</a:t>
            </a:r>
            <a:r>
              <a:rPr lang="en-US" altLang="ko-KR" sz="2200" b="1" dirty="0"/>
              <a:t>, </a:t>
            </a:r>
            <a:r>
              <a:rPr lang="ko-KR" altLang="en-US" sz="2200" b="1" dirty="0" err="1" smtClean="0"/>
              <a:t>키토올리고당으로</a:t>
            </a:r>
            <a:r>
              <a:rPr lang="ko-KR" altLang="en-US" sz="2200" b="1" dirty="0" smtClean="0"/>
              <a:t> </a:t>
            </a:r>
            <a:r>
              <a:rPr lang="en-US" altLang="ko-KR" sz="2200" b="1" dirty="0" smtClean="0"/>
              <a:t> </a:t>
            </a:r>
            <a:r>
              <a:rPr lang="ko-KR" altLang="en-US" sz="2200" b="1" dirty="0"/>
              <a:t>분류</a:t>
            </a:r>
            <a:endParaRPr lang="en-US" altLang="ko-KR" sz="2200" b="1" dirty="0"/>
          </a:p>
          <a:p>
            <a:pPr marL="0" indent="0">
              <a:lnSpc>
                <a:spcPts val="3500"/>
              </a:lnSpc>
              <a:buNone/>
            </a:pPr>
            <a:r>
              <a:rPr lang="ko-KR" altLang="en-US" sz="2200" b="1" dirty="0">
                <a:solidFill>
                  <a:srgbClr val="FF0000"/>
                </a:solidFill>
              </a:rPr>
              <a:t>종류</a:t>
            </a:r>
          </a:p>
          <a:p>
            <a:pPr marL="0" indent="0">
              <a:lnSpc>
                <a:spcPts val="3500"/>
              </a:lnSpc>
              <a:buNone/>
            </a:pPr>
            <a:r>
              <a:rPr lang="en-US" altLang="ko-KR" sz="2200" b="1" dirty="0">
                <a:solidFill>
                  <a:srgbClr val="3333FF"/>
                </a:solidFill>
              </a:rPr>
              <a:t> </a:t>
            </a:r>
            <a:r>
              <a:rPr lang="ko-KR" altLang="en-US" sz="2200" b="1" dirty="0" err="1">
                <a:solidFill>
                  <a:srgbClr val="3333FF"/>
                </a:solidFill>
              </a:rPr>
              <a:t>키틴</a:t>
            </a:r>
            <a:r>
              <a:rPr lang="en-US" altLang="ko-KR" sz="2200" b="1" dirty="0">
                <a:solidFill>
                  <a:srgbClr val="3333FF"/>
                </a:solidFill>
              </a:rPr>
              <a:t>(</a:t>
            </a:r>
            <a:r>
              <a:rPr lang="ko-KR" altLang="en-US" sz="2200" b="1" dirty="0">
                <a:solidFill>
                  <a:srgbClr val="3333FF"/>
                </a:solidFill>
              </a:rPr>
              <a:t>봉투를 의미</a:t>
            </a:r>
            <a:r>
              <a:rPr lang="en-US" altLang="ko-KR" sz="2200" b="1" dirty="0">
                <a:solidFill>
                  <a:srgbClr val="3333FF"/>
                </a:solidFill>
              </a:rPr>
              <a:t>)</a:t>
            </a:r>
            <a:endParaRPr lang="ko-KR" altLang="en-US" sz="2200" b="1" dirty="0">
              <a:solidFill>
                <a:srgbClr val="3333FF"/>
              </a:solidFill>
            </a:endParaRPr>
          </a:p>
          <a:p>
            <a:pPr marL="0" indent="0">
              <a:lnSpc>
                <a:spcPts val="3500"/>
              </a:lnSpc>
              <a:buNone/>
            </a:pPr>
            <a:r>
              <a:rPr lang="ko-KR" altLang="en-US" sz="2200" b="1" dirty="0"/>
              <a:t>① </a:t>
            </a:r>
            <a:r>
              <a:rPr lang="en-US" altLang="ko-KR" sz="2200" b="1" dirty="0"/>
              <a:t>N-</a:t>
            </a:r>
            <a:r>
              <a:rPr lang="ko-KR" altLang="en-US" sz="2200" b="1" dirty="0" err="1"/>
              <a:t>아세틸글루코사민이</a:t>
            </a:r>
            <a:r>
              <a:rPr lang="ko-KR" altLang="en-US" sz="2200" b="1" dirty="0"/>
              <a:t> </a:t>
            </a:r>
            <a:r>
              <a:rPr lang="en-US" altLang="ko-KR" sz="2200" b="1" dirty="0"/>
              <a:t>β-1,4 </a:t>
            </a:r>
            <a:r>
              <a:rPr lang="ko-KR" altLang="en-US" sz="2200" b="1" dirty="0"/>
              <a:t>결합으로 연결</a:t>
            </a:r>
            <a:endParaRPr lang="en-US" altLang="ko-KR" sz="2200" b="1" dirty="0"/>
          </a:p>
          <a:p>
            <a:pPr marL="0" indent="0">
              <a:lnSpc>
                <a:spcPts val="3500"/>
              </a:lnSpc>
              <a:buNone/>
            </a:pPr>
            <a:r>
              <a:rPr lang="ko-KR" altLang="en-US" sz="2200" b="1" dirty="0"/>
              <a:t>② </a:t>
            </a:r>
            <a:r>
              <a:rPr lang="ko-KR" altLang="en-US" sz="2200" b="1" dirty="0" err="1"/>
              <a:t>인체내에서</a:t>
            </a:r>
            <a:r>
              <a:rPr lang="ko-KR" altLang="en-US" sz="2200" b="1" dirty="0"/>
              <a:t> 소화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흡수되지 않음</a:t>
            </a:r>
            <a:endParaRPr lang="ko-KR" altLang="en-US" sz="2200" dirty="0" smtClean="0"/>
          </a:p>
        </p:txBody>
      </p:sp>
      <p:pic>
        <p:nvPicPr>
          <p:cNvPr id="50179" name="Picture 4" descr="키틴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205" y="4166886"/>
            <a:ext cx="6853268" cy="25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29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076"/>
    </mc:Choice>
    <mc:Fallback xmlns="">
      <p:transition spd="slow" advTm="166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3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4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5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906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72795" y="188914"/>
            <a:ext cx="9499919" cy="6547552"/>
            <a:chOff x="772795" y="188914"/>
            <a:chExt cx="9499919" cy="6547552"/>
          </a:xfrm>
        </p:grpSpPr>
        <p:pic>
          <p:nvPicPr>
            <p:cNvPr id="51202" name="Picture 2" descr="키틴에 대한 이미지 검색결과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6540" y="2420938"/>
              <a:ext cx="6694487" cy="4315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03" name="Picture 4" descr="키틴에 대한 이미지 검색결과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0101" y="188914"/>
              <a:ext cx="4392613" cy="2016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4" name="Picture 6" descr="키틴에 대한 이미지 검색결과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795" y="446661"/>
              <a:ext cx="2485017" cy="165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5" name="Picture 8" descr="메뚜기에 대한 이미지 검색결과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9151" y="438151"/>
              <a:ext cx="1733710" cy="1664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743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190"/>
    </mc:Choice>
    <mc:Fallback xmlns="">
      <p:transition spd="slow" advTm="148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직사각형 3"/>
          <p:cNvSpPr>
            <a:spLocks noChangeArrowheads="1"/>
          </p:cNvSpPr>
          <p:nvPr/>
        </p:nvSpPr>
        <p:spPr bwMode="auto">
          <a:xfrm>
            <a:off x="1388962" y="327838"/>
            <a:ext cx="9769033" cy="12834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SzTx/>
              <a:buFont typeface="Wingdings 2" panose="05020102010507070707" pitchFamily="18" charset="2"/>
              <a:buNone/>
            </a:pPr>
            <a:r>
              <a:rPr lang="en-US" altLang="ko-KR" sz="2200" b="1" dirty="0">
                <a:solidFill>
                  <a:srgbClr val="0052F6"/>
                </a:solidFill>
                <a:latin typeface="+mn-ea"/>
                <a:ea typeface="+mn-ea"/>
              </a:rPr>
              <a:t>3) </a:t>
            </a:r>
            <a:r>
              <a:rPr lang="ko-KR" altLang="en-US" sz="2200" b="1" dirty="0" err="1">
                <a:solidFill>
                  <a:srgbClr val="0052F6"/>
                </a:solidFill>
                <a:latin typeface="+mn-ea"/>
                <a:ea typeface="+mn-ea"/>
              </a:rPr>
              <a:t>히알뉴론산</a:t>
            </a:r>
            <a:endParaRPr lang="en-US" altLang="ko-KR" sz="2200" b="1" dirty="0">
              <a:solidFill>
                <a:srgbClr val="0052F6"/>
              </a:solidFill>
              <a:latin typeface="+mn-ea"/>
              <a:ea typeface="+mn-ea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SzTx/>
              <a:buFont typeface="Wingdings 2" panose="05020102010507070707" pitchFamily="18" charset="2"/>
              <a:buNone/>
            </a:pPr>
            <a:r>
              <a:rPr lang="ko-KR" altLang="en-US" sz="2200" dirty="0">
                <a:latin typeface="+mn-ea"/>
                <a:ea typeface="+mn-ea"/>
              </a:rPr>
              <a:t>  </a:t>
            </a:r>
            <a:r>
              <a:rPr lang="ko-KR" altLang="en-US" sz="2200" b="1" dirty="0">
                <a:latin typeface="+mn-ea"/>
                <a:ea typeface="+mn-ea"/>
              </a:rPr>
              <a:t>동물의 </a:t>
            </a:r>
            <a:r>
              <a:rPr lang="ko-KR" altLang="en-US" sz="2200" b="1" dirty="0" smtClean="0">
                <a:latin typeface="+mn-ea"/>
                <a:ea typeface="+mn-ea"/>
              </a:rPr>
              <a:t>탄성조직</a:t>
            </a:r>
            <a:r>
              <a:rPr lang="en-US" altLang="ko-KR" sz="2200" b="1" dirty="0" smtClean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피부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>
                <a:latin typeface="+mn-ea"/>
                <a:ea typeface="+mn-ea"/>
              </a:rPr>
              <a:t>결합조직</a:t>
            </a:r>
            <a:r>
              <a:rPr lang="en-US" altLang="ko-KR" sz="2200" b="1" dirty="0">
                <a:latin typeface="+mn-ea"/>
                <a:ea typeface="+mn-ea"/>
              </a:rPr>
              <a:t>, </a:t>
            </a:r>
            <a:r>
              <a:rPr lang="ko-KR" altLang="en-US" sz="2200" b="1" dirty="0" err="1">
                <a:latin typeface="+mn-ea"/>
                <a:ea typeface="+mn-ea"/>
              </a:rPr>
              <a:t>관절윤액</a:t>
            </a:r>
            <a:r>
              <a:rPr lang="ko-KR" altLang="en-US" sz="2200" b="1" dirty="0">
                <a:latin typeface="+mn-ea"/>
                <a:ea typeface="+mn-ea"/>
              </a:rPr>
              <a:t>   등에 단백질과 결합된 상태로 존재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ko-KR" altLang="en-US" sz="2000" dirty="0"/>
          </a:p>
        </p:txBody>
      </p:sp>
      <p:pic>
        <p:nvPicPr>
          <p:cNvPr id="52227" name="Picture 4" descr="hyaluronic acid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895" y="4450155"/>
            <a:ext cx="4378891" cy="218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16" descr="히알루론산 화장품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269" y="1678681"/>
            <a:ext cx="5865856" cy="286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12" descr="히알루론산에 대한 이미지 검색결과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780" y="1678681"/>
            <a:ext cx="3068094" cy="252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6" descr="히알루론산에 대한 이미지 검색결과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780" y="4157331"/>
            <a:ext cx="2852738" cy="24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53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644"/>
    </mc:Choice>
    <mc:Fallback xmlns="">
      <p:transition spd="slow" advTm="144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2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2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2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2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135189" y="1649414"/>
            <a:ext cx="9135981" cy="3743325"/>
            <a:chOff x="2135189" y="1649414"/>
            <a:chExt cx="9135981" cy="3743325"/>
          </a:xfrm>
        </p:grpSpPr>
        <p:pic>
          <p:nvPicPr>
            <p:cNvPr id="53250" name="Picture 2" descr="hyaluronic acid에 대한 이미지 검색결과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5189" y="1649414"/>
              <a:ext cx="3743325" cy="3743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1" name="Picture 4" descr="hyaluronic acid에 대한 이미지 검색결과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8514" y="1965335"/>
              <a:ext cx="5392656" cy="3111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81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30"/>
    </mc:Choice>
    <mc:Fallback xmlns="">
      <p:transition spd="slow" advTm="606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ChangeArrowheads="1"/>
          </p:cNvSpPr>
          <p:nvPr/>
        </p:nvSpPr>
        <p:spPr bwMode="auto">
          <a:xfrm>
            <a:off x="757646" y="595857"/>
            <a:ext cx="10776857" cy="2462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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¡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1"/>
              </a:buClr>
              <a:buSzPct val="75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 2" panose="05020102010507070707" pitchFamily="18" charset="2"/>
              <a:buChar char="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ko-KR" sz="1000" dirty="0">
                <a:solidFill>
                  <a:srgbClr val="000000"/>
                </a:solidFill>
                <a:latin typeface="바탕" panose="02030600000101010101" pitchFamily="18" charset="-127"/>
              </a:rPr>
              <a:t> </a:t>
            </a:r>
            <a:r>
              <a:rPr lang="ko-KR" altLang="ko-KR" sz="1000" dirty="0">
                <a:solidFill>
                  <a:srgbClr val="000000"/>
                </a:solidFill>
              </a:rPr>
              <a:t> </a:t>
            </a:r>
            <a:endParaRPr lang="ko-KR" altLang="ko-KR" sz="1100" dirty="0"/>
          </a:p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ko-KR" sz="2200" b="1" dirty="0">
                <a:solidFill>
                  <a:srgbClr val="FF0000"/>
                </a:solidFill>
                <a:latin typeface="+mn-ea"/>
                <a:ea typeface="+mn-ea"/>
              </a:rPr>
              <a:t>4. </a:t>
            </a:r>
            <a:r>
              <a:rPr lang="ko-KR" altLang="en-US" sz="2200" b="1" dirty="0" err="1">
                <a:solidFill>
                  <a:srgbClr val="FF0000"/>
                </a:solidFill>
                <a:latin typeface="+mn-ea"/>
                <a:ea typeface="+mn-ea"/>
              </a:rPr>
              <a:t>콘드로이틴</a:t>
            </a:r>
            <a:r>
              <a:rPr lang="ko-KR" altLang="en-US" sz="2200" b="1" dirty="0">
                <a:solidFill>
                  <a:srgbClr val="FF0000"/>
                </a:solidFill>
                <a:latin typeface="+mn-ea"/>
                <a:ea typeface="+mn-ea"/>
              </a:rPr>
              <a:t> 황산</a:t>
            </a:r>
            <a:endParaRPr lang="ko-KR" altLang="en-US" sz="2200" dirty="0">
              <a:solidFill>
                <a:srgbClr val="FF0000"/>
              </a:solidFill>
              <a:latin typeface="+mn-ea"/>
              <a:ea typeface="+mn-ea"/>
            </a:endParaRPr>
          </a:p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ko-KR" sz="2200" b="1" dirty="0">
              <a:solidFill>
                <a:srgbClr val="000000"/>
              </a:solidFill>
              <a:latin typeface="+mn-ea"/>
              <a:ea typeface="+mn-ea"/>
            </a:endParaRPr>
          </a:p>
          <a:p>
            <a:pPr eaLnBrk="1" latinLnBrk="0" hangingPunct="1">
              <a:lnSpc>
                <a:spcPts val="4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ko-KR" sz="2200" b="1" dirty="0">
                <a:solidFill>
                  <a:srgbClr val="000000"/>
                </a:solidFill>
                <a:latin typeface="+mn-ea"/>
                <a:ea typeface="+mn-ea"/>
              </a:rPr>
              <a:t>① </a:t>
            </a:r>
            <a:r>
              <a:rPr lang="ko-KR" altLang="en-US" sz="2200" b="1" dirty="0">
                <a:solidFill>
                  <a:srgbClr val="3333FF"/>
                </a:solidFill>
                <a:latin typeface="+mn-ea"/>
                <a:ea typeface="+mn-ea"/>
              </a:rPr>
              <a:t>연골의 주성분으로 </a:t>
            </a:r>
            <a:r>
              <a:rPr lang="ko-KR" altLang="ko-KR" sz="2200" b="1" dirty="0" err="1">
                <a:solidFill>
                  <a:srgbClr val="000000"/>
                </a:solidFill>
                <a:latin typeface="+mn-ea"/>
                <a:ea typeface="+mn-ea"/>
              </a:rPr>
              <a:t>N-acetyl-galactosamine</a:t>
            </a:r>
            <a:r>
              <a:rPr lang="ko-KR" altLang="ko-KR" sz="2200" b="1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ko-KR" sz="2200" b="1" dirty="0" err="1">
                <a:solidFill>
                  <a:srgbClr val="000000"/>
                </a:solidFill>
                <a:latin typeface="+mn-ea"/>
                <a:ea typeface="+mn-ea"/>
              </a:rPr>
              <a:t>glucuronic</a:t>
            </a:r>
            <a:r>
              <a:rPr lang="ko-KR" altLang="ko-KR" sz="2200" b="1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ko-KR" sz="2200" b="1" dirty="0" err="1" smtClean="0">
                <a:solidFill>
                  <a:srgbClr val="000000"/>
                </a:solidFill>
                <a:latin typeface="+mn-ea"/>
                <a:ea typeface="+mn-ea"/>
              </a:rPr>
              <a:t>acid</a:t>
            </a:r>
            <a:r>
              <a:rPr lang="ko-KR" altLang="ko-KR" sz="2200" b="1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en-US" sz="2200" b="1" dirty="0">
                <a:solidFill>
                  <a:srgbClr val="000000"/>
                </a:solidFill>
                <a:latin typeface="+mn-ea"/>
                <a:ea typeface="+mn-ea"/>
              </a:rPr>
              <a:t>황산으로 구성</a:t>
            </a:r>
            <a:endParaRPr lang="ko-KR" altLang="en-US" sz="2200" b="1" dirty="0">
              <a:latin typeface="+mn-ea"/>
              <a:ea typeface="+mn-ea"/>
            </a:endParaRPr>
          </a:p>
          <a:p>
            <a:pPr eaLnBrk="1" latinLnBrk="0" hangingPunct="1">
              <a:lnSpc>
                <a:spcPts val="4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200" b="1" dirty="0">
                <a:solidFill>
                  <a:srgbClr val="000000"/>
                </a:solidFill>
                <a:latin typeface="+mn-ea"/>
                <a:ea typeface="+mn-ea"/>
              </a:rPr>
              <a:t>② </a:t>
            </a:r>
            <a:r>
              <a:rPr lang="ko-KR" altLang="en-US" sz="2200" b="1" dirty="0" err="1">
                <a:solidFill>
                  <a:srgbClr val="000000"/>
                </a:solidFill>
                <a:latin typeface="+mn-ea"/>
                <a:ea typeface="+mn-ea"/>
              </a:rPr>
              <a:t>우론산의</a:t>
            </a:r>
            <a:r>
              <a:rPr lang="ko-KR" altLang="en-US" sz="2200" b="1" dirty="0">
                <a:solidFill>
                  <a:srgbClr val="000000"/>
                </a:solidFill>
                <a:latin typeface="+mn-ea"/>
                <a:ea typeface="+mn-ea"/>
              </a:rPr>
              <a:t> 종류와 </a:t>
            </a:r>
            <a:r>
              <a:rPr lang="ko-KR" altLang="en-US" sz="2200" b="1" dirty="0" err="1">
                <a:solidFill>
                  <a:srgbClr val="000000"/>
                </a:solidFill>
                <a:latin typeface="+mn-ea"/>
                <a:ea typeface="+mn-ea"/>
              </a:rPr>
              <a:t>황산기의</a:t>
            </a:r>
            <a:r>
              <a:rPr lang="ko-KR" altLang="en-US" sz="2200" b="1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2200" b="1" dirty="0" err="1">
                <a:solidFill>
                  <a:srgbClr val="000000"/>
                </a:solidFill>
                <a:latin typeface="+mn-ea"/>
                <a:ea typeface="+mn-ea"/>
              </a:rPr>
              <a:t>결합위치에</a:t>
            </a:r>
            <a:r>
              <a:rPr lang="ko-KR" altLang="en-US" sz="2200" b="1" dirty="0">
                <a:solidFill>
                  <a:srgbClr val="000000"/>
                </a:solidFill>
                <a:latin typeface="+mn-ea"/>
                <a:ea typeface="+mn-ea"/>
              </a:rPr>
              <a:t> 따라 </a:t>
            </a:r>
            <a:r>
              <a:rPr lang="ko-KR" altLang="ko-KR" sz="2200" b="1" dirty="0" err="1">
                <a:solidFill>
                  <a:srgbClr val="000000"/>
                </a:solidFill>
                <a:latin typeface="+mn-ea"/>
                <a:ea typeface="+mn-ea"/>
              </a:rPr>
              <a:t>A</a:t>
            </a:r>
            <a:r>
              <a:rPr lang="ko-KR" altLang="ko-KR" sz="2200" b="1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ko-KR" sz="2200" b="1" dirty="0" err="1">
                <a:solidFill>
                  <a:srgbClr val="000000"/>
                </a:solidFill>
                <a:latin typeface="+mn-ea"/>
                <a:ea typeface="+mn-ea"/>
              </a:rPr>
              <a:t>B</a:t>
            </a:r>
            <a:r>
              <a:rPr lang="ko-KR" altLang="ko-KR" sz="2200" b="1" dirty="0">
                <a:solidFill>
                  <a:srgbClr val="000000"/>
                </a:solidFill>
                <a:latin typeface="+mn-ea"/>
                <a:ea typeface="+mn-ea"/>
              </a:rPr>
              <a:t>, C, </a:t>
            </a:r>
            <a:r>
              <a:rPr lang="ko-KR" altLang="ko-KR" sz="2200" b="1" dirty="0" err="1">
                <a:solidFill>
                  <a:srgbClr val="000000"/>
                </a:solidFill>
                <a:latin typeface="+mn-ea"/>
                <a:ea typeface="+mn-ea"/>
              </a:rPr>
              <a:t>D</a:t>
            </a:r>
            <a:r>
              <a:rPr lang="ko-KR" altLang="ko-KR" sz="2200" b="1" dirty="0">
                <a:solidFill>
                  <a:srgbClr val="000000"/>
                </a:solidFill>
                <a:latin typeface="+mn-ea"/>
                <a:ea typeface="+mn-ea"/>
              </a:rPr>
              <a:t>, </a:t>
            </a:r>
            <a:r>
              <a:rPr lang="ko-KR" altLang="ko-KR" sz="2200" b="1" dirty="0" err="1">
                <a:solidFill>
                  <a:srgbClr val="000000"/>
                </a:solidFill>
                <a:latin typeface="+mn-ea"/>
                <a:ea typeface="+mn-ea"/>
              </a:rPr>
              <a:t>E</a:t>
            </a:r>
            <a:r>
              <a:rPr lang="ko-KR" altLang="ko-KR" sz="2200" b="1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2200" b="1" dirty="0" smtClean="0">
                <a:solidFill>
                  <a:srgbClr val="000000"/>
                </a:solidFill>
                <a:latin typeface="+mn-ea"/>
                <a:ea typeface="+mn-ea"/>
              </a:rPr>
              <a:t>등으로 </a:t>
            </a:r>
            <a:r>
              <a:rPr lang="ko-KR" altLang="en-US" sz="2200" b="1" dirty="0">
                <a:solidFill>
                  <a:srgbClr val="000000"/>
                </a:solidFill>
                <a:latin typeface="+mn-ea"/>
                <a:ea typeface="+mn-ea"/>
              </a:rPr>
              <a:t>나뉨</a:t>
            </a:r>
            <a:endParaRPr lang="ko-KR" altLang="en-US" sz="2200" b="1" dirty="0">
              <a:latin typeface="+mn-ea"/>
              <a:ea typeface="+mn-ea"/>
            </a:endParaRPr>
          </a:p>
          <a:p>
            <a:pPr eaLnBrk="1" latinLnBrk="0" hangingPunct="1">
              <a:lnSpc>
                <a:spcPts val="4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200" b="1" dirty="0">
                <a:solidFill>
                  <a:srgbClr val="000000"/>
                </a:solidFill>
                <a:latin typeface="+mn-ea"/>
                <a:ea typeface="+mn-ea"/>
              </a:rPr>
              <a:t>③ </a:t>
            </a:r>
            <a:r>
              <a:rPr lang="ko-KR" altLang="ko-KR" sz="2200" b="1" dirty="0">
                <a:solidFill>
                  <a:srgbClr val="000000"/>
                </a:solidFill>
                <a:latin typeface="+mn-ea"/>
                <a:ea typeface="+mn-ea"/>
              </a:rPr>
              <a:t>1</a:t>
            </a:r>
            <a:r>
              <a:rPr lang="ko-KR" altLang="en-US" sz="2200" b="1" dirty="0">
                <a:solidFill>
                  <a:srgbClr val="000000"/>
                </a:solidFill>
                <a:latin typeface="+mn-ea"/>
                <a:ea typeface="+mn-ea"/>
              </a:rPr>
              <a:t>개의 단백질 사슬에 수십 개의 </a:t>
            </a:r>
            <a:r>
              <a:rPr lang="ko-KR" altLang="en-US" sz="2200" b="1" dirty="0" err="1">
                <a:solidFill>
                  <a:srgbClr val="000000"/>
                </a:solidFill>
                <a:latin typeface="+mn-ea"/>
                <a:ea typeface="+mn-ea"/>
              </a:rPr>
              <a:t>콘드로이틴</a:t>
            </a:r>
            <a:r>
              <a:rPr lang="ko-KR" altLang="en-US" sz="2200" b="1" dirty="0">
                <a:solidFill>
                  <a:srgbClr val="000000"/>
                </a:solidFill>
                <a:latin typeface="+mn-ea"/>
                <a:ea typeface="+mn-ea"/>
              </a:rPr>
              <a:t> 황산 사슬이 </a:t>
            </a:r>
            <a:r>
              <a:rPr lang="ko-KR" altLang="en-US" sz="2200" b="1" dirty="0" smtClean="0">
                <a:solidFill>
                  <a:srgbClr val="000000"/>
                </a:solidFill>
                <a:latin typeface="+mn-ea"/>
                <a:ea typeface="+mn-ea"/>
              </a:rPr>
              <a:t>결합</a:t>
            </a:r>
            <a:endParaRPr lang="ko-KR" altLang="en-US" sz="2400" b="1" dirty="0"/>
          </a:p>
        </p:txBody>
      </p:sp>
      <p:pic>
        <p:nvPicPr>
          <p:cNvPr id="76803" name="_x32582544" descr="EMB00000fb42ab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496" y="3298372"/>
            <a:ext cx="3816350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238" y="3424646"/>
            <a:ext cx="3035346" cy="303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1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253"/>
    </mc:Choice>
    <mc:Fallback xmlns="">
      <p:transition spd="slow" advTm="1102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1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2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03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804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804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콘드로이친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476250"/>
            <a:ext cx="4679950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4" descr="콘드로이친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363538"/>
            <a:ext cx="3094038" cy="337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8" descr="콘드로이친에 대한 이미지 검색결과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3619500"/>
            <a:ext cx="35623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9" name="Picture 10" descr="chondroitin sulfate에 대한 이미지 검색결과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3" y="3840164"/>
            <a:ext cx="332105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90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231"/>
    </mc:Choice>
    <mc:Fallback xmlns="">
      <p:transition spd="slow" advTm="107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ko-KR" altLang="en-US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ko-KR" altLang="en-US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8856" name="Rectangle 6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ko-KR" altLang="en-US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135189" y="260350"/>
            <a:ext cx="7921624" cy="6280150"/>
            <a:chOff x="2135189" y="260350"/>
            <a:chExt cx="7921624" cy="6280150"/>
          </a:xfrm>
        </p:grpSpPr>
        <p:pic>
          <p:nvPicPr>
            <p:cNvPr id="78851" name="_x79050984" descr="EMB00000fb424d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5189" y="620714"/>
              <a:ext cx="2808287" cy="228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853" name="_x79531968" descr="EMB00000fb424d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6363" y="2997200"/>
              <a:ext cx="3600450" cy="3543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54" name="직사각형 5"/>
            <p:cNvSpPr>
              <a:spLocks noChangeArrowheads="1"/>
            </p:cNvSpPr>
            <p:nvPr/>
          </p:nvSpPr>
          <p:spPr bwMode="auto">
            <a:xfrm>
              <a:off x="2351088" y="260350"/>
              <a:ext cx="781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2400" b="1" dirty="0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홍어</a:t>
              </a:r>
            </a:p>
          </p:txBody>
        </p:sp>
        <p:sp>
          <p:nvSpPr>
            <p:cNvPr id="78855" name="직사각형 6"/>
            <p:cNvSpPr>
              <a:spLocks noChangeArrowheads="1"/>
            </p:cNvSpPr>
            <p:nvPr/>
          </p:nvSpPr>
          <p:spPr bwMode="auto">
            <a:xfrm>
              <a:off x="6096001" y="3357564"/>
              <a:ext cx="10890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2400" b="1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가오리</a:t>
              </a:r>
            </a:p>
          </p:txBody>
        </p:sp>
        <p:pic>
          <p:nvPicPr>
            <p:cNvPr id="78857" name="_x91039296" descr="EMB00000fb4252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114" y="4221164"/>
              <a:ext cx="2701925" cy="180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58" name="직사각형 9"/>
            <p:cNvSpPr>
              <a:spLocks noChangeArrowheads="1"/>
            </p:cNvSpPr>
            <p:nvPr/>
          </p:nvSpPr>
          <p:spPr bwMode="auto">
            <a:xfrm>
              <a:off x="2566989" y="3789363"/>
              <a:ext cx="11080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2400" b="1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우렁이</a:t>
              </a:r>
            </a:p>
          </p:txBody>
        </p:sp>
        <p:pic>
          <p:nvPicPr>
            <p:cNvPr id="78859" name="_x32290440" descr="EMB00000fb42aeb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965201"/>
              <a:ext cx="2449512" cy="1960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60" name="직사각형 5"/>
            <p:cNvSpPr>
              <a:spLocks noChangeArrowheads="1"/>
            </p:cNvSpPr>
            <p:nvPr/>
          </p:nvSpPr>
          <p:spPr bwMode="auto">
            <a:xfrm>
              <a:off x="6959600" y="476250"/>
              <a:ext cx="781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2400" b="1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멍게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414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437"/>
    </mc:Choice>
    <mc:Fallback xmlns="">
      <p:transition spd="slow" advTm="554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28156" y="404813"/>
            <a:ext cx="9880270" cy="22467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  <a:buClr>
                <a:schemeClr val="tx1"/>
              </a:buClr>
              <a:defRPr/>
            </a:pPr>
            <a:r>
              <a:rPr lang="en-US" altLang="ko-KR" sz="2200" b="1" dirty="0">
                <a:solidFill>
                  <a:srgbClr val="0052F6"/>
                </a:solidFill>
              </a:rPr>
              <a:t>(4) </a:t>
            </a:r>
            <a:r>
              <a:rPr lang="ko-KR" altLang="en-US" sz="2200" b="1" dirty="0" err="1">
                <a:solidFill>
                  <a:srgbClr val="0052F6"/>
                </a:solidFill>
              </a:rPr>
              <a:t>헤파린</a:t>
            </a:r>
            <a:r>
              <a:rPr lang="en-US" altLang="ko-KR" sz="2200" b="1" dirty="0">
                <a:solidFill>
                  <a:srgbClr val="0052F6"/>
                </a:solidFill>
              </a:rPr>
              <a:t>(heparin)</a:t>
            </a:r>
            <a:endParaRPr lang="en-US" altLang="ko-KR" sz="2200" dirty="0">
              <a:solidFill>
                <a:srgbClr val="0052F6"/>
              </a:solidFill>
            </a:endParaRPr>
          </a:p>
          <a:p>
            <a:pPr marL="342900" indent="-342900">
              <a:lnSpc>
                <a:spcPts val="42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200" b="1" dirty="0" err="1"/>
              <a:t>세포내</a:t>
            </a:r>
            <a:r>
              <a:rPr lang="ko-KR" altLang="en-US" sz="2200" b="1" dirty="0"/>
              <a:t> 존재 </a:t>
            </a:r>
            <a:r>
              <a:rPr lang="en-US" altLang="ko-KR" sz="2200" b="1" dirty="0"/>
              <a:t>β-</a:t>
            </a:r>
            <a:r>
              <a:rPr lang="ko-KR" altLang="en-US" sz="2200" b="1" dirty="0" err="1"/>
              <a:t>글루코사민과</a:t>
            </a:r>
            <a:r>
              <a:rPr lang="ko-KR" altLang="en-US" sz="2200" b="1" dirty="0"/>
              <a:t> </a:t>
            </a:r>
            <a:r>
              <a:rPr lang="ko-KR" altLang="en-US" sz="2200" b="1" dirty="0" err="1"/>
              <a:t>글루쿠론산이</a:t>
            </a:r>
            <a:r>
              <a:rPr lang="ko-KR" altLang="en-US" sz="2200" b="1" dirty="0"/>
              <a:t> 결합</a:t>
            </a:r>
            <a:endParaRPr lang="en-US" altLang="ko-KR" sz="2200" b="1" dirty="0"/>
          </a:p>
          <a:p>
            <a:pPr marL="342900" indent="-342900">
              <a:lnSpc>
                <a:spcPts val="42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200" b="1" dirty="0"/>
              <a:t>고등동물의 간이나 </a:t>
            </a:r>
            <a:r>
              <a:rPr lang="ko-KR" altLang="en-US" sz="2200" b="1" dirty="0" smtClean="0"/>
              <a:t>폐 등 </a:t>
            </a:r>
            <a:r>
              <a:rPr lang="ko-KR" altLang="en-US" sz="2200" b="1" dirty="0"/>
              <a:t>모세혈관이 많은 장기 및 혈액에 존재 </a:t>
            </a:r>
          </a:p>
          <a:p>
            <a:pPr marL="342900" indent="-342900">
              <a:lnSpc>
                <a:spcPts val="42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200" b="1" dirty="0">
                <a:solidFill>
                  <a:srgbClr val="FF0000"/>
                </a:solidFill>
              </a:rPr>
              <a:t>혈액응고 저지작용</a:t>
            </a:r>
            <a:r>
              <a:rPr lang="en-US" altLang="ko-KR" sz="2200" b="1" dirty="0">
                <a:solidFill>
                  <a:srgbClr val="FF0000"/>
                </a:solidFill>
              </a:rPr>
              <a:t>(</a:t>
            </a:r>
            <a:r>
              <a:rPr lang="ko-KR" altLang="en-US" sz="2200" b="1" dirty="0" err="1">
                <a:solidFill>
                  <a:srgbClr val="FF0000"/>
                </a:solidFill>
              </a:rPr>
              <a:t>항응고작용</a:t>
            </a:r>
            <a:r>
              <a:rPr lang="en-US" altLang="ko-KR" sz="2400" b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79875" name="Picture 2" descr="heparin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253" y="3247124"/>
            <a:ext cx="4608513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61" y="2942164"/>
            <a:ext cx="3513908" cy="35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9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291"/>
    </mc:Choice>
    <mc:Fallback xmlns="">
      <p:transition spd="slow" advTm="1232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4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4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9|0.4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3332</TotalTime>
  <Words>458</Words>
  <Application>Microsoft Office PowerPoint</Application>
  <PresentationFormat>와이드스크린</PresentationFormat>
  <Paragraphs>74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5" baseType="lpstr">
      <vt:lpstr>굴림</vt:lpstr>
      <vt:lpstr>맑은 고딕</vt:lpstr>
      <vt:lpstr>바탕</vt:lpstr>
      <vt:lpstr>휴먼옛체</vt:lpstr>
      <vt:lpstr>Arial</vt:lpstr>
      <vt:lpstr>Wingdings 2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TTC</dc:creator>
  <cp:lastModifiedBy>TTC</cp:lastModifiedBy>
  <cp:revision>19</cp:revision>
  <dcterms:created xsi:type="dcterms:W3CDTF">2021-03-15T13:18:19Z</dcterms:created>
  <dcterms:modified xsi:type="dcterms:W3CDTF">2023-04-04T07:34:52Z</dcterms:modified>
</cp:coreProperties>
</file>