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6" r:id="rId4"/>
    <p:sldId id="291" r:id="rId5"/>
    <p:sldId id="292" r:id="rId6"/>
    <p:sldId id="293" r:id="rId7"/>
    <p:sldId id="294" r:id="rId8"/>
    <p:sldId id="296" r:id="rId9"/>
    <p:sldId id="297" r:id="rId10"/>
    <p:sldId id="298" r:id="rId11"/>
    <p:sldId id="299" r:id="rId12"/>
    <p:sldId id="302" r:id="rId13"/>
    <p:sldId id="301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99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40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940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25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87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61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96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14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81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0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90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45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hyperlink" Target="http://www.google.co.kr/url?sa=i&amp;rct=j&amp;q=&amp;esrc=s&amp;source=images&amp;cd=&amp;cad=rja&amp;uact=8&amp;ved=0ahUKEwjPh-ayjufSAhWKE7wKHfsFBWwQjRwIBw&amp;url=http://bibulx.tistory.com/26&amp;bvm=bv.150120842,d.dGc&amp;psig=AFQjCNFh48weFiC_MCS1Y7t0c069QW5tpw&amp;ust=14901689529771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kr/url?sa=i&amp;rct=j&amp;q=&amp;esrc=s&amp;source=images&amp;cd=&amp;cad=rja&amp;uact=8&amp;ved=0ahUKEwihkqvLjufSAhVKObwKHR1iADYQjRwIBw&amp;url=http://blog.naver.com/PostView.nhn?blogId%3Dbjgim21%26logNo%3D130180393283%26parentCategoryNo%3D%26categoryNo%3D33%26viewDate%3D%26isShowPopularPosts%3Dfalse%26from%3Dsection&amp;bvm=bv.150120842,d.dGc&amp;psig=AFQjCNFh48weFiC_MCS1Y7t0c069QW5tpw&amp;ust=1490168952977120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oogle.co.kr/url?sa=i&amp;rct=j&amp;q=&amp;esrc=s&amp;source=images&amp;cd=&amp;cad=rja&amp;uact=8&amp;ved=0ahUKEwitj_y9jufSAhVIgbwKHfk8BxEQjRwIBw&amp;url=http://heraldk.com/2014/09/05/%EA%B9%80%EB%AF%BC%EA%B8%B0%EC%9D%98-%EC%83%9D%EC%84%A0-%EC%9D%B4%EC%95%BC%EA%B8%B0-%EC%9A%B0%EB%AD%87%EA%B0%80%EC%82%AC%EB%A6%AC%EC%99%80-%ED%95%9C%EC%B2%9C/&amp;bvm=bv.150120842,d.dGc&amp;psig=AFQjCNFh48weFiC_MCS1Y7t0c069QW5tpw&amp;ust=14901689529771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kr/url?sa=i&amp;rct=j&amp;q=&amp;esrc=s&amp;source=images&amp;cd=&amp;cad=rja&amp;uact=8&amp;ved=0ahUKEwiT9uTujufSAhVGVrwKHTV3A8cQjRwIBw&amp;url=http://cookcook2016.tistory.com/112&amp;bvm=bv.150120842,d.dGc&amp;psig=AFQjCNHpdAIhCEcmA4CPFARCWaQIyb9o2w&amp;ust=149016911261509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.kr/url?sa=i&amp;rct=j&amp;q=&amp;esrc=s&amp;source=images&amp;cd=&amp;cad=rja&amp;uact=8&amp;ved=0ahUKEwjPo5X-jufSAhVHXbwKHbG5DD8QjRwIBw&amp;url=http://science.dongascience.com/index/content-view?acIdx%3D11335&amp;bvm=bv.150120842,d.dGc&amp;psig=AFQjCNHpdAIhCEcmA4CPFARCWaQIyb9o2w&amp;ust=149016911261509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kr/url?sa=i&amp;rct=j&amp;q=&amp;esrc=s&amp;source=images&amp;cd=&amp;cad=rja&amp;uact=8&amp;ved=0ahUKEwiBp6OgkOfSAhVGvLwKHX4RAaUQjRwIBw&amp;url=http://m.blog.daum.net/akssk7609/337&amp;bvm=bv.150120842,d.dGc&amp;psig=AFQjCNFcysaMh2imvbAfPJleIsTu_XVSWw&amp;ust=1490169471876007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.kr/url?sa=i&amp;rct=j&amp;q=&amp;esrc=s&amp;source=images&amp;cd=&amp;cad=rja&amp;uact=8&amp;ved=0ahUKEwinrveKkOfSAhULwrwKHY2lDWkQjRwIBw&amp;url=http://gagasoap.tistory.com/entry/%EC%8B%9D%EC%9D%B4%EC%84%AC%EC%9C%A0%EC%86%8C%EC%9D%98%EA%B8%B0%EB%8A%A5-%EC%8B%9D%EC%9D%B4%EC%84%AC%EC%9C%A0%EC%86%8C%EC%9D%8C%EC%8B%9D&amp;bvm=bv.150120842,d.dGc&amp;psig=AFQjCNFcysaMh2imvbAfPJleIsTu_XVSWw&amp;ust=1490169471876007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ahUKEwjK9umdkefSAhUBfLwKHW7NDYgQjRwIBw&amp;url=http://www.data123.info/key/c/words-cellulose-strukturformel.html&amp;bvm=bv.150120842,d.dGc&amp;psig=AFQjCNFBRN_lU8YUokJfhlI3X6telpJm9A&amp;ust=1490169615323641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22.jpeg"/><Relationship Id="rId5" Type="http://schemas.openxmlformats.org/officeDocument/2006/relationships/hyperlink" Target="https://www.google.co.kr/url?sa=i&amp;rct=j&amp;q=&amp;esrc=s&amp;source=images&amp;cd=&amp;cad=rja&amp;uact=8&amp;ved=0ahUKEwjk_NvZkufSAhUOO7wKHeUgB6MQjRwIBw&amp;url=https://nutrawiki.org/vegetable-cellulose/&amp;psig=AFQjCNEhpnjy5OlfHraVwcAdr_XXSy1D0A&amp;ust=1490170129768602" TargetMode="Externa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1919288" y="260350"/>
            <a:ext cx="8229600" cy="5976938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endParaRPr lang="ko-KR" altLang="en-US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en-US" altLang="ko-KR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r>
              <a:rPr lang="ko-KR" altLang="en-US" sz="4000" b="1" dirty="0">
                <a:solidFill>
                  <a:srgbClr val="FF0000"/>
                </a:solidFill>
              </a:rPr>
              <a:t>식    품  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학</a:t>
            </a:r>
            <a:r>
              <a:rPr lang="ko-KR" altLang="en-US" b="1" dirty="0" smtClean="0"/>
              <a:t> </a:t>
            </a:r>
          </a:p>
          <a:p>
            <a:pPr algn="ctr">
              <a:buNone/>
              <a:defRPr/>
            </a:pPr>
            <a:endParaRPr lang="en-US" altLang="ko-KR" b="1" dirty="0" smtClean="0"/>
          </a:p>
          <a:p>
            <a:pPr>
              <a:defRPr/>
            </a:pPr>
            <a:endParaRPr lang="ko-KR" altLang="en-US" b="1" dirty="0" smtClean="0"/>
          </a:p>
          <a:p>
            <a:pPr marL="0" indent="0" algn="ctr">
              <a:buNone/>
              <a:defRPr/>
            </a:pPr>
            <a:r>
              <a:rPr lang="en-US" altLang="ko-KR" b="1" dirty="0" smtClean="0">
                <a:solidFill>
                  <a:srgbClr val="CC6600"/>
                </a:solidFill>
              </a:rPr>
              <a:t>5</a:t>
            </a:r>
            <a:r>
              <a:rPr lang="ko-KR" altLang="en-US" b="1" dirty="0" smtClean="0">
                <a:solidFill>
                  <a:srgbClr val="CC6600"/>
                </a:solidFill>
              </a:rPr>
              <a:t>주차 </a:t>
            </a:r>
            <a:r>
              <a:rPr lang="en-US" altLang="ko-KR" b="1" dirty="0" smtClean="0">
                <a:solidFill>
                  <a:srgbClr val="CC6600"/>
                </a:solidFill>
              </a:rPr>
              <a:t>2</a:t>
            </a:r>
            <a:r>
              <a:rPr lang="ko-KR" altLang="en-US" b="1" dirty="0" smtClean="0">
                <a:solidFill>
                  <a:srgbClr val="CC6600"/>
                </a:solidFill>
              </a:rPr>
              <a:t>교시</a:t>
            </a:r>
            <a:endParaRPr lang="en-US" altLang="ko-KR" b="1" dirty="0" smtClean="0">
              <a:solidFill>
                <a:srgbClr val="CC6600"/>
              </a:solidFill>
            </a:endParaRPr>
          </a:p>
          <a:p>
            <a:pPr marL="0" indent="0" algn="ctr">
              <a:buNone/>
              <a:defRPr/>
            </a:pPr>
            <a:r>
              <a:rPr lang="ko-KR" altLang="en-US" b="1" dirty="0" smtClean="0">
                <a:solidFill>
                  <a:srgbClr val="CC6600"/>
                </a:solidFill>
              </a:rPr>
              <a:t>다당류</a:t>
            </a:r>
            <a:endParaRPr lang="ko-KR" altLang="en-US" b="1" dirty="0" smtClean="0">
              <a:solidFill>
                <a:srgbClr val="3333FF"/>
              </a:solidFill>
            </a:endParaRPr>
          </a:p>
        </p:txBody>
      </p:sp>
      <p:sp>
        <p:nvSpPr>
          <p:cNvPr id="4099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6922B68-D30A-4E3C-8EEC-A72667114D43}" type="slidenum">
              <a:rPr lang="ko-KR" altLang="en-US" sz="1200">
                <a:latin typeface="굴림" panose="020B0600000101010101" pitchFamily="50" charset="-127"/>
                <a:ea typeface="굴림" panose="020B0600000101010101" pitchFamily="50" charset="-127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392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288"/>
    </mc:Choice>
    <mc:Fallback xmlns="">
      <p:transition spd="slow" advTm="146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idx="1"/>
          </p:nvPr>
        </p:nvSpPr>
        <p:spPr>
          <a:xfrm>
            <a:off x="959510" y="444501"/>
            <a:ext cx="10260280" cy="6075052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ts val="4000"/>
              </a:lnSpc>
              <a:buFont typeface="Wingdings 2" panose="05020102010507070707" pitchFamily="18" charset="2"/>
              <a:buNone/>
            </a:pPr>
            <a:r>
              <a:rPr lang="ko-KR" altLang="en-US" sz="2200" b="1" dirty="0">
                <a:solidFill>
                  <a:srgbClr val="FF0000"/>
                </a:solidFill>
              </a:rPr>
              <a:t>해조 다당류</a:t>
            </a:r>
          </a:p>
          <a:p>
            <a:pPr eaLnBrk="1" hangingPunct="1">
              <a:lnSpc>
                <a:spcPts val="4000"/>
              </a:lnSpc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en-US" altLang="ko-KR" sz="2200" b="1" dirty="0">
                <a:solidFill>
                  <a:srgbClr val="0052F6"/>
                </a:solidFill>
              </a:rPr>
              <a:t>(1) </a:t>
            </a:r>
            <a:r>
              <a:rPr lang="ko-KR" altLang="en-US" sz="2200" b="1" dirty="0">
                <a:solidFill>
                  <a:srgbClr val="0052F6"/>
                </a:solidFill>
              </a:rPr>
              <a:t>한천 </a:t>
            </a:r>
            <a:r>
              <a:rPr lang="en-US" altLang="ko-KR" sz="2200" b="1" dirty="0">
                <a:solidFill>
                  <a:srgbClr val="0052F6"/>
                </a:solidFill>
              </a:rPr>
              <a:t>(agar)</a:t>
            </a:r>
            <a:endParaRPr lang="en-US" altLang="ko-KR" sz="2200" dirty="0">
              <a:solidFill>
                <a:srgbClr val="0052F6"/>
              </a:solidFill>
            </a:endParaRPr>
          </a:p>
          <a:p>
            <a:pPr eaLnBrk="1" hangingPunct="1">
              <a:lnSpc>
                <a:spcPts val="4000"/>
              </a:lnSpc>
            </a:pPr>
            <a:r>
              <a:rPr lang="ko-KR" altLang="en-US" sz="2200" b="1" dirty="0"/>
              <a:t>우뭇가사리</a:t>
            </a:r>
            <a:r>
              <a:rPr lang="en-US" altLang="ko-KR" sz="2200" b="1" dirty="0"/>
              <a:t>(</a:t>
            </a:r>
            <a:r>
              <a:rPr lang="ko-KR" altLang="en-US" sz="2200" b="1" dirty="0"/>
              <a:t>홍조류</a:t>
            </a:r>
            <a:r>
              <a:rPr lang="en-US" altLang="ko-KR" sz="2200" b="1" dirty="0"/>
              <a:t>)</a:t>
            </a:r>
            <a:r>
              <a:rPr lang="ko-KR" altLang="en-US" sz="2200" b="1" dirty="0"/>
              <a:t>에서 추출</a:t>
            </a:r>
          </a:p>
          <a:p>
            <a:pPr eaLnBrk="1" hangingPunct="1">
              <a:lnSpc>
                <a:spcPts val="4000"/>
              </a:lnSpc>
            </a:pPr>
            <a:r>
              <a:rPr lang="ko-KR" altLang="en-US" sz="2200" b="1" dirty="0"/>
              <a:t>한천은 </a:t>
            </a:r>
            <a:r>
              <a:rPr lang="en-US" altLang="ko-KR" sz="2200" b="1" dirty="0"/>
              <a:t>1-2% </a:t>
            </a:r>
            <a:r>
              <a:rPr lang="ko-KR" altLang="en-US" sz="2200" b="1" dirty="0"/>
              <a:t>농도와 </a:t>
            </a:r>
            <a:r>
              <a:rPr lang="en-US" altLang="ko-KR" sz="2200" b="1" dirty="0"/>
              <a:t>30℃</a:t>
            </a:r>
            <a:r>
              <a:rPr lang="ko-KR" altLang="en-US" sz="2200" b="1" dirty="0"/>
              <a:t>에서 </a:t>
            </a:r>
            <a:r>
              <a:rPr lang="en-US" altLang="ko-KR" sz="2200" b="1" dirty="0"/>
              <a:t>gel</a:t>
            </a:r>
            <a:r>
              <a:rPr lang="ko-KR" altLang="en-US" sz="2200" b="1" dirty="0"/>
              <a:t>이 형성됨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형성된 </a:t>
            </a:r>
            <a:r>
              <a:rPr lang="en-US" altLang="ko-KR" sz="2200" b="1" dirty="0"/>
              <a:t>gel</a:t>
            </a:r>
            <a:r>
              <a:rPr lang="ko-KR" altLang="en-US" sz="2200" b="1" dirty="0"/>
              <a:t>은 </a:t>
            </a:r>
            <a:r>
              <a:rPr lang="en-US" altLang="ko-KR" sz="2200" b="1" dirty="0"/>
              <a:t>85℃</a:t>
            </a:r>
            <a:r>
              <a:rPr lang="ko-KR" altLang="en-US" sz="2200" b="1" dirty="0"/>
              <a:t>이하에서는 녹지 않음</a:t>
            </a:r>
          </a:p>
          <a:p>
            <a:pPr eaLnBrk="1" hangingPunct="1">
              <a:lnSpc>
                <a:spcPts val="4000"/>
              </a:lnSpc>
            </a:pPr>
            <a:r>
              <a:rPr lang="ko-KR" altLang="en-US" sz="2200" b="1" dirty="0"/>
              <a:t>빵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과자류의 안정제로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화장품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약품에 사용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소화되지 않음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다이어트 식품</a:t>
            </a:r>
            <a:r>
              <a:rPr lang="en-US" altLang="ko-KR" sz="2200" b="1" dirty="0"/>
              <a:t>.</a:t>
            </a:r>
          </a:p>
          <a:p>
            <a:pPr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en-US" altLang="ko-KR" dirty="0">
                <a:latin typeface="Arial" panose="020B0604020202020204" pitchFamily="34" charset="0"/>
              </a:rPr>
              <a:t> </a:t>
            </a:r>
            <a:endParaRPr lang="en-US" altLang="ko-KR" b="1" dirty="0"/>
          </a:p>
          <a:p>
            <a:pPr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endParaRPr lang="ko-KR" altLang="en-US" b="1" dirty="0"/>
          </a:p>
        </p:txBody>
      </p:sp>
      <p:pic>
        <p:nvPicPr>
          <p:cNvPr id="80899" name="Picture 4" descr="한천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6" y="4221164"/>
            <a:ext cx="2963863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6" descr="한천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89425"/>
            <a:ext cx="25781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8" descr="한천에 대한 이미지 검색결과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4581526"/>
            <a:ext cx="32861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63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040"/>
    </mc:Choice>
    <mc:Fallback xmlns="">
      <p:transition spd="slow" advTm="186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5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5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5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316181" y="365673"/>
            <a:ext cx="9393382" cy="6105261"/>
            <a:chOff x="900545" y="5454"/>
            <a:chExt cx="9393382" cy="6105261"/>
          </a:xfrm>
        </p:grpSpPr>
        <p:pic>
          <p:nvPicPr>
            <p:cNvPr id="81922" name="Picture 4" descr="알긴산에 대한 이미지 검색결과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2414" y="2825750"/>
              <a:ext cx="3578225" cy="25669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23" name="Picture 6" descr="알긴산에 대한 이미지 검색결과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289" y="2565400"/>
              <a:ext cx="4459287" cy="30876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900545" y="5454"/>
              <a:ext cx="9393382" cy="61052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eaLnBrk="1" latinLnBrk="1" hangingPunct="1">
                <a:lnSpc>
                  <a:spcPts val="4000"/>
                </a:lnSpc>
                <a:buClr>
                  <a:schemeClr val="tx1"/>
                </a:buClr>
                <a:buFont typeface="Wingdings 2" pitchFamily="18" charset="2"/>
                <a:buNone/>
                <a:defRPr/>
              </a:pPr>
              <a:r>
                <a:rPr lang="en-US" altLang="ko-KR" sz="2200" b="1" dirty="0">
                  <a:solidFill>
                    <a:srgbClr val="0052F6"/>
                  </a:solidFill>
                </a:rPr>
                <a:t>2) </a:t>
              </a:r>
              <a:r>
                <a:rPr lang="ko-KR" altLang="en-US" sz="2200" b="1" dirty="0" err="1">
                  <a:solidFill>
                    <a:srgbClr val="0052F6"/>
                  </a:solidFill>
                </a:rPr>
                <a:t>알진산</a:t>
              </a:r>
              <a:r>
                <a:rPr lang="ko-KR" altLang="en-US" sz="2200" b="1" dirty="0">
                  <a:solidFill>
                    <a:srgbClr val="0052F6"/>
                  </a:solidFill>
                </a:rPr>
                <a:t> 또는 알진</a:t>
              </a:r>
              <a:endParaRPr lang="ko-KR" altLang="en-US" sz="2200" dirty="0">
                <a:solidFill>
                  <a:srgbClr val="0052F6"/>
                </a:solidFill>
              </a:endParaRPr>
            </a:p>
            <a:p>
              <a:pPr marL="457200" indent="-457200">
                <a:lnSpc>
                  <a:spcPts val="4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2200" b="1" dirty="0"/>
                <a:t>미역</a:t>
              </a:r>
              <a:r>
                <a:rPr lang="en-US" altLang="ko-KR" sz="2200" b="1" dirty="0"/>
                <a:t>, </a:t>
              </a:r>
              <a:r>
                <a:rPr lang="ko-KR" altLang="en-US" sz="2200" b="1" dirty="0"/>
                <a:t>다시마</a:t>
              </a:r>
              <a:r>
                <a:rPr lang="en-US" altLang="ko-KR" sz="2200" b="1" dirty="0"/>
                <a:t>(</a:t>
              </a:r>
              <a:r>
                <a:rPr lang="ko-KR" altLang="en-US" sz="2200" b="1" dirty="0"/>
                <a:t>갈조류</a:t>
              </a:r>
              <a:r>
                <a:rPr lang="en-US" altLang="ko-KR" sz="2200" b="1" dirty="0"/>
                <a:t>) </a:t>
              </a:r>
              <a:r>
                <a:rPr lang="ko-KR" altLang="en-US" sz="2200" b="1" dirty="0"/>
                <a:t>등에 존재 </a:t>
              </a:r>
            </a:p>
            <a:p>
              <a:pPr marL="457200" indent="-457200">
                <a:lnSpc>
                  <a:spcPts val="4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2200" b="1" dirty="0"/>
                <a:t>만뉴론산이 존재</a:t>
              </a:r>
            </a:p>
            <a:p>
              <a:pPr marL="457200" indent="-457200">
                <a:lnSpc>
                  <a:spcPts val="4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2200" b="1" dirty="0"/>
                <a:t>성질은 한천과 </a:t>
              </a:r>
              <a:r>
                <a:rPr lang="ko-KR" altLang="en-US" sz="2200" b="1" dirty="0" smtClean="0"/>
                <a:t>유사</a:t>
              </a: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en-US" altLang="ko-KR" sz="2200" b="1" dirty="0" smtClean="0"/>
            </a:p>
            <a:p>
              <a:pPr marL="457200" indent="-457200">
                <a:lnSpc>
                  <a:spcPct val="90000"/>
                </a:lnSpc>
                <a:buFont typeface="Arial" panose="020B0604020202020204" pitchFamily="34" charset="0"/>
                <a:buChar char="•"/>
                <a:defRPr/>
              </a:pPr>
              <a:endParaRPr lang="ko-KR" altLang="en-US" sz="2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2304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051"/>
    </mc:Choice>
    <mc:Fallback xmlns="">
      <p:transition spd="slow" advTm="124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985555" y="53557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65268" y="142385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55910" y="1759506"/>
            <a:ext cx="13643613" cy="54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1089211" y="644482"/>
            <a:ext cx="10699377" cy="5581891"/>
            <a:chOff x="1089211" y="644482"/>
            <a:chExt cx="10699377" cy="5581891"/>
          </a:xfrm>
        </p:grpSpPr>
        <p:grpSp>
          <p:nvGrpSpPr>
            <p:cNvPr id="12" name="그룹 11"/>
            <p:cNvGrpSpPr/>
            <p:nvPr/>
          </p:nvGrpSpPr>
          <p:grpSpPr>
            <a:xfrm>
              <a:off x="1089211" y="644482"/>
              <a:ext cx="10699377" cy="5581891"/>
              <a:chOff x="1089211" y="644482"/>
              <a:chExt cx="10699377" cy="5581891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1089211" y="644482"/>
                <a:ext cx="10699377" cy="5581891"/>
                <a:chOff x="1089211" y="644482"/>
                <a:chExt cx="10699377" cy="5581891"/>
              </a:xfrm>
            </p:grpSpPr>
            <p:sp>
              <p:nvSpPr>
                <p:cNvPr id="5" name="직사각형 4"/>
                <p:cNvSpPr/>
                <p:nvPr/>
              </p:nvSpPr>
              <p:spPr>
                <a:xfrm>
                  <a:off x="1089211" y="815660"/>
                  <a:ext cx="7288307" cy="48332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2000" b="1" dirty="0" err="1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푸코이단</a:t>
                  </a:r>
                  <a:r>
                    <a:rPr lang="en-US" altLang="ko-KR" sz="200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( </a:t>
                  </a:r>
                  <a:r>
                    <a:rPr lang="en-US" altLang="ko-KR" sz="2000" b="1" dirty="0" err="1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Fucoidan</a:t>
                  </a:r>
                  <a:r>
                    <a:rPr lang="en-US" altLang="ko-KR" sz="240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) : </a:t>
                  </a:r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일본 오키나와에서 암 발생률이 낮은 이유   </a:t>
                  </a:r>
                  <a:endParaRPr lang="en-US" altLang="ko-KR" b="1" dirty="0" smtClean="0">
                    <a:solidFill>
                      <a:srgbClr val="FF0000"/>
                    </a:solidFill>
                  </a:endParaRPr>
                </a:p>
                <a:p>
                  <a:pPr algn="ctr"/>
                  <a:r>
                    <a:rPr lang="en-US" altLang="ko-KR" b="1" dirty="0" smtClean="0">
                      <a:solidFill>
                        <a:srgbClr val="FF0000"/>
                      </a:solidFill>
                    </a:rPr>
                    <a:t>          </a:t>
                  </a:r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조사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</a:rPr>
                    <a:t>(Dr.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</a:rPr>
                    <a:t>Kylin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</a:rPr>
                    <a:t>, 1913</a:t>
                  </a:r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년</a:t>
                  </a:r>
                  <a:r>
                    <a:rPr lang="en-US" altLang="ko-KR" sz="2400" b="1" dirty="0" smtClean="0">
                      <a:solidFill>
                        <a:srgbClr val="FF0000"/>
                      </a:solidFill>
                    </a:rPr>
                    <a:t>)</a:t>
                  </a:r>
                  <a:r>
                    <a:rPr lang="en-US" altLang="ko-KR" dirty="0" smtClean="0">
                      <a:solidFill>
                        <a:srgbClr val="FF0000"/>
                      </a:solidFill>
                    </a:rPr>
                    <a:t>)</a:t>
                  </a:r>
                  <a:endParaRPr lang="ko-KR" alt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1882461" y="5499627"/>
                  <a:ext cx="4195482" cy="48332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b="1" dirty="0" err="1" smtClean="0">
                      <a:solidFill>
                        <a:srgbClr val="0000FF"/>
                      </a:solidFill>
                    </a:rPr>
                    <a:t>푸코이단의</a:t>
                  </a:r>
                  <a:r>
                    <a:rPr lang="en-US" altLang="ko-KR" b="1" dirty="0" smtClean="0">
                      <a:solidFill>
                        <a:srgbClr val="0000FF"/>
                      </a:solidFill>
                    </a:rPr>
                    <a:t> </a:t>
                  </a:r>
                  <a:r>
                    <a:rPr lang="ko-KR" altLang="en-US" b="1" dirty="0" smtClean="0">
                      <a:solidFill>
                        <a:srgbClr val="0000FF"/>
                      </a:solidFill>
                    </a:rPr>
                    <a:t>구조</a:t>
                  </a:r>
                  <a:endParaRPr lang="ko-KR" altLang="en-US" sz="14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5350562" y="2481914"/>
                  <a:ext cx="590584" cy="2073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7" name="그림 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8602296" y="644482"/>
                  <a:ext cx="2841142" cy="2015937"/>
                </a:xfrm>
                <a:prstGeom prst="rect">
                  <a:avLst/>
                </a:prstGeom>
              </p:spPr>
            </p:pic>
            <p:pic>
              <p:nvPicPr>
                <p:cNvPr id="8" name="그림 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81555" y="2926850"/>
                  <a:ext cx="3355410" cy="1793409"/>
                </a:xfrm>
                <a:prstGeom prst="rect">
                  <a:avLst/>
                </a:prstGeom>
              </p:spPr>
            </p:pic>
            <p:sp>
              <p:nvSpPr>
                <p:cNvPr id="13" name="직사각형 12"/>
                <p:cNvSpPr/>
                <p:nvPr/>
              </p:nvSpPr>
              <p:spPr>
                <a:xfrm>
                  <a:off x="8545923" y="5080000"/>
                  <a:ext cx="3242665" cy="1146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ko-KR" altLang="en-US" b="1" dirty="0" smtClean="0">
                      <a:solidFill>
                        <a:srgbClr val="0000FF"/>
                      </a:solidFill>
                    </a:rPr>
                    <a:t>           </a:t>
                  </a:r>
                  <a:r>
                    <a:rPr lang="ko-KR" altLang="en-US" b="1" dirty="0" err="1" smtClean="0">
                      <a:solidFill>
                        <a:srgbClr val="0000FF"/>
                      </a:solidFill>
                    </a:rPr>
                    <a:t>모즈쿠</a:t>
                  </a:r>
                  <a:endParaRPr lang="en-US" altLang="ko-KR" b="1" dirty="0" smtClean="0">
                    <a:solidFill>
                      <a:srgbClr val="0000FF"/>
                    </a:solidFill>
                  </a:endParaRPr>
                </a:p>
                <a:p>
                  <a:r>
                    <a:rPr lang="ko-KR" altLang="en-US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일본 오키나와 근해에 많이 분포하는 여러해살이풀인 </a:t>
                  </a:r>
                  <a:r>
                    <a:rPr lang="en-US" altLang="ko-KR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(</a:t>
                  </a:r>
                  <a:r>
                    <a:rPr lang="ko-KR" altLang="en-US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큰</a:t>
                  </a:r>
                  <a:r>
                    <a:rPr lang="en-US" altLang="ko-KR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)</a:t>
                  </a:r>
                  <a:r>
                    <a:rPr lang="ko-KR" altLang="en-US" b="1" dirty="0" err="1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실말의</a:t>
                  </a:r>
                  <a:r>
                    <a:rPr lang="ko-KR" altLang="en-US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 </a:t>
                  </a:r>
                  <a:r>
                    <a:rPr lang="ko-KR" altLang="en-US" b="1" dirty="0" err="1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한종류</a:t>
                  </a:r>
                  <a:r>
                    <a:rPr lang="en-US" altLang="ko-KR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, </a:t>
                  </a:r>
                  <a:r>
                    <a:rPr lang="ko-KR" altLang="en-US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녹갈색</a:t>
                  </a:r>
                  <a:endParaRPr lang="en-US" altLang="ko-KR" b="1" dirty="0" smtClean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  <a:p>
                  <a:pPr algn="ctr"/>
                  <a:endParaRPr lang="en-US" altLang="ko-KR" b="1" dirty="0" smtClean="0">
                    <a:solidFill>
                      <a:srgbClr val="0000FF"/>
                    </a:solidFill>
                  </a:endParaRPr>
                </a:p>
                <a:p>
                  <a:pPr algn="ctr"/>
                  <a:endParaRPr lang="ko-KR" altLang="en-US" b="1" dirty="0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11" name="직사각형 10"/>
              <p:cNvSpPr/>
              <p:nvPr/>
            </p:nvSpPr>
            <p:spPr>
              <a:xfrm>
                <a:off x="4102100" y="2730500"/>
                <a:ext cx="482600" cy="190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3073" name="_x431892168" descr="EMB0000314013d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9" t="1567" r="5804" b="3627"/>
            <a:stretch>
              <a:fillRect/>
            </a:stretch>
          </p:blipFill>
          <p:spPr bwMode="auto">
            <a:xfrm>
              <a:off x="1408298" y="2259569"/>
              <a:ext cx="5967271" cy="3061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_x431894488" descr="EMB0000314013d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42" r="41405" b="70828"/>
            <a:stretch>
              <a:fillRect/>
            </a:stretch>
          </p:blipFill>
          <p:spPr bwMode="auto">
            <a:xfrm>
              <a:off x="1265329" y="2092340"/>
              <a:ext cx="3319371" cy="110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직사각형 16"/>
            <p:cNvSpPr/>
            <p:nvPr/>
          </p:nvSpPr>
          <p:spPr>
            <a:xfrm>
              <a:off x="3496095" y="2895600"/>
              <a:ext cx="1063205" cy="3371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340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12"/>
    </mc:Choice>
    <mc:Fallback xmlns="">
      <p:transition spd="slow" advTm="132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62195" y="504185"/>
            <a:ext cx="10340788" cy="5961749"/>
            <a:chOff x="475258" y="698095"/>
            <a:chExt cx="10340788" cy="5961749"/>
          </a:xfrm>
        </p:grpSpPr>
        <p:sp>
          <p:nvSpPr>
            <p:cNvPr id="2" name="직사각형 1"/>
            <p:cNvSpPr/>
            <p:nvPr/>
          </p:nvSpPr>
          <p:spPr>
            <a:xfrm>
              <a:off x="475258" y="698095"/>
              <a:ext cx="4195482" cy="483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err="1" smtClean="0">
                  <a:solidFill>
                    <a:schemeClr val="accent6">
                      <a:lumMod val="75000"/>
                    </a:schemeClr>
                  </a:solidFill>
                </a:rPr>
                <a:t>푸코이단</a:t>
              </a:r>
              <a:r>
                <a:rPr lang="en-US" altLang="ko-KR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( </a:t>
              </a:r>
              <a:r>
                <a:rPr lang="en-US" altLang="ko-KR" sz="2000" b="1" dirty="0" err="1" smtClean="0">
                  <a:solidFill>
                    <a:schemeClr val="accent6">
                      <a:lumMod val="75000"/>
                    </a:schemeClr>
                  </a:solidFill>
                </a:rPr>
                <a:t>Fucoidan</a:t>
              </a:r>
              <a:r>
                <a:rPr lang="en-US" altLang="ko-KR" sz="2400" b="1" dirty="0" smtClean="0">
                  <a:solidFill>
                    <a:schemeClr val="accent6">
                      <a:lumMod val="75000"/>
                    </a:schemeClr>
                  </a:solidFill>
                </a:rPr>
                <a:t>)</a:t>
              </a:r>
              <a:r>
                <a:rPr lang="ko-KR" altLang="en-US" sz="2400" b="1" dirty="0" smtClean="0">
                  <a:solidFill>
                    <a:schemeClr val="accent6">
                      <a:lumMod val="75000"/>
                    </a:schemeClr>
                  </a:solidFill>
                </a:rPr>
                <a:t>의 효능</a:t>
              </a:r>
              <a:r>
                <a:rPr lang="en-US" altLang="ko-KR" dirty="0" smtClean="0"/>
                <a:t>)</a:t>
              </a:r>
            </a:p>
            <a:p>
              <a:pPr algn="ctr"/>
              <a:r>
                <a:rPr lang="ko-KR" altLang="en-US" b="1" dirty="0"/>
                <a:t>암세포를 자멸로 몰아넣는 </a:t>
              </a:r>
              <a:r>
                <a:rPr lang="ko-KR" altLang="en-US" b="1" dirty="0" err="1" smtClean="0"/>
                <a:t>후코이단</a:t>
              </a:r>
              <a:endParaRPr lang="ko-KR" altLang="en-US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58137" y="1181421"/>
              <a:ext cx="10157909" cy="54784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altLang="ko-KR" b="1" dirty="0">
                  <a:solidFill>
                    <a:srgbClr val="FF0000"/>
                  </a:solidFill>
                </a:rPr>
                <a:t>1. </a:t>
              </a:r>
              <a:r>
                <a:rPr lang="ko-KR" altLang="en-US" b="1" dirty="0">
                  <a:solidFill>
                    <a:srgbClr val="FF0000"/>
                  </a:solidFill>
                </a:rPr>
                <a:t>암세포의 자멸</a:t>
              </a:r>
              <a:endParaRPr lang="en-US" altLang="ko-KR" b="1" dirty="0">
                <a:solidFill>
                  <a:srgbClr val="FF0000"/>
                </a:solidFill>
              </a:endParaRPr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/>
                <a:t>인간의 몸은 약 </a:t>
              </a:r>
              <a:r>
                <a:rPr lang="en-US" altLang="ko-KR" b="1" dirty="0"/>
                <a:t>60</a:t>
              </a:r>
              <a:r>
                <a:rPr lang="ko-KR" altLang="en-US" b="1" dirty="0"/>
                <a:t>조의 세포로 구성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이 세포들이 사멸했다가 태어나는 것을 반복함</a:t>
              </a:r>
              <a:endParaRPr lang="en-US" altLang="ko-KR" b="1" dirty="0"/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 err="1">
                  <a:solidFill>
                    <a:srgbClr val="0000FF"/>
                  </a:solidFill>
                </a:rPr>
                <a:t>아포토시스</a:t>
              </a:r>
              <a:r>
                <a:rPr lang="en-US" altLang="ko-KR" b="1" dirty="0">
                  <a:solidFill>
                    <a:srgbClr val="0000FF"/>
                  </a:solidFill>
                </a:rPr>
                <a:t>(apoptosis)] : </a:t>
              </a:r>
              <a:r>
                <a:rPr lang="ko-KR" altLang="en-US" b="1" dirty="0"/>
                <a:t>세포가 스스로 자멸하는 현상</a:t>
              </a:r>
              <a:endParaRPr lang="en-US" altLang="ko-KR" b="1" dirty="0"/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/>
                <a:t>암세포는 </a:t>
              </a:r>
              <a:r>
                <a:rPr lang="ko-KR" altLang="en-US" b="1" dirty="0" err="1"/>
                <a:t>아포토시스</a:t>
              </a:r>
              <a:r>
                <a:rPr lang="ko-KR" altLang="en-US" b="1" dirty="0"/>
                <a:t> 기능이 상실되어 죽지 않고 계속적으로 증가하며 정상세포까지 </a:t>
              </a:r>
              <a:r>
                <a:rPr lang="ko-KR" altLang="en-US" b="1" dirty="0" err="1"/>
                <a:t>잠식시킴</a:t>
              </a:r>
              <a:endParaRPr lang="en-US" altLang="ko-KR" b="1" dirty="0"/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 err="1"/>
                <a:t>후코이단은</a:t>
              </a:r>
              <a:r>
                <a:rPr lang="ko-KR" altLang="en-US" b="1" dirty="0"/>
                <a:t> 암세포의 </a:t>
              </a:r>
              <a:r>
                <a:rPr lang="ko-KR" altLang="en-US" b="1" dirty="0" err="1"/>
                <a:t>아포토시스</a:t>
              </a:r>
              <a:r>
                <a:rPr lang="ko-KR" altLang="en-US" b="1" dirty="0"/>
                <a:t> 기능을 자극하여 </a:t>
              </a:r>
              <a:r>
                <a:rPr lang="ko-KR" altLang="en-US" b="1" dirty="0">
                  <a:solidFill>
                    <a:srgbClr val="0070C0"/>
                  </a:solidFill>
                </a:rPr>
                <a:t>암세포가 자멸하도록 하는 메커니즘을 가짐</a:t>
              </a:r>
              <a:r>
                <a:rPr lang="en-US" altLang="ko-KR" b="1" dirty="0"/>
                <a:t> </a:t>
              </a:r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endParaRPr lang="en-US" altLang="ko-KR" b="1" dirty="0" smtClean="0"/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endParaRPr lang="en-US" altLang="ko-KR" b="1" dirty="0" smtClean="0"/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endParaRPr lang="en-US" altLang="ko-KR" b="1" dirty="0"/>
            </a:p>
            <a:p>
              <a:pPr algn="just">
                <a:lnSpc>
                  <a:spcPts val="3500"/>
                </a:lnSpc>
              </a:pPr>
              <a:r>
                <a:rPr lang="en-US" altLang="ko-KR" b="1" dirty="0">
                  <a:solidFill>
                    <a:srgbClr val="FF0000"/>
                  </a:solidFill>
                </a:rPr>
                <a:t>2. </a:t>
              </a:r>
              <a:r>
                <a:rPr lang="ko-KR" altLang="en-US" b="1" dirty="0">
                  <a:solidFill>
                    <a:srgbClr val="FF0000"/>
                  </a:solidFill>
                </a:rPr>
                <a:t>면역력 활성화 작용</a:t>
              </a:r>
              <a:endParaRPr lang="ko-KR" altLang="en-US" dirty="0">
                <a:solidFill>
                  <a:srgbClr val="FF0000"/>
                </a:solidFill>
              </a:endParaRPr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>
                  <a:solidFill>
                    <a:srgbClr val="0000FF"/>
                  </a:solidFill>
                </a:rPr>
                <a:t>면역력 활성화 </a:t>
              </a:r>
              <a:r>
                <a:rPr lang="en-US" altLang="ko-KR" b="1" dirty="0">
                  <a:solidFill>
                    <a:srgbClr val="0000FF"/>
                  </a:solidFill>
                </a:rPr>
                <a:t>: </a:t>
              </a:r>
              <a:r>
                <a:rPr lang="en-US" altLang="ko-KR" b="1" dirty="0"/>
                <a:t>NK killer cell, </a:t>
              </a:r>
              <a:r>
                <a:rPr lang="ko-KR" altLang="en-US" b="1" dirty="0" err="1"/>
                <a:t>인터루킨</a:t>
              </a:r>
              <a:r>
                <a:rPr lang="en-US" altLang="ko-KR" b="1" dirty="0"/>
                <a:t>-1,2 </a:t>
              </a:r>
              <a:r>
                <a:rPr lang="ko-KR" altLang="en-US" b="1" dirty="0"/>
                <a:t>및 인터페론 등의 </a:t>
              </a:r>
              <a:r>
                <a:rPr lang="en-US" altLang="ko-KR" b="1" dirty="0"/>
                <a:t> </a:t>
              </a:r>
              <a:r>
                <a:rPr lang="ko-KR" altLang="en-US" b="1" dirty="0"/>
                <a:t>활성화</a:t>
              </a:r>
              <a:endParaRPr lang="en-US" altLang="ko-KR" b="1" dirty="0"/>
            </a:p>
            <a:p>
              <a:pPr marL="285750" indent="-285750" algn="just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/>
                <a:t>암치료 시</a:t>
              </a:r>
              <a:r>
                <a:rPr lang="en-US" altLang="ko-KR" b="1" dirty="0"/>
                <a:t> </a:t>
              </a:r>
              <a:r>
                <a:rPr lang="ko-KR" altLang="en-US" b="1" dirty="0"/>
                <a:t>항암</a:t>
              </a:r>
              <a:r>
                <a:rPr lang="en-US" altLang="ko-KR" b="1" dirty="0"/>
                <a:t>,</a:t>
              </a:r>
              <a:r>
                <a:rPr lang="ko-KR" altLang="en-US" b="1" dirty="0"/>
                <a:t>방사선치료의 부작용 </a:t>
              </a:r>
              <a:r>
                <a:rPr lang="en-US" altLang="ko-KR" b="1" dirty="0"/>
                <a:t>(</a:t>
              </a:r>
              <a:r>
                <a:rPr lang="ko-KR" altLang="en-US" b="1" dirty="0"/>
                <a:t>백혈구 </a:t>
              </a:r>
              <a:r>
                <a:rPr lang="ko-KR" altLang="en-US" b="1" dirty="0" err="1"/>
                <a:t>수치저하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피곤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식욕감퇴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설사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변비</a:t>
              </a:r>
              <a:r>
                <a:rPr lang="en-US" altLang="ko-KR" b="1" dirty="0"/>
                <a:t>, </a:t>
              </a:r>
              <a:r>
                <a:rPr lang="ko-KR" altLang="en-US" b="1" dirty="0" err="1"/>
                <a:t>손저림</a:t>
              </a:r>
              <a:r>
                <a:rPr lang="ko-KR" altLang="en-US" b="1" dirty="0"/>
                <a:t> 등</a:t>
              </a:r>
              <a:r>
                <a:rPr lang="en-US" altLang="ko-KR" b="1" dirty="0"/>
                <a:t>) </a:t>
              </a:r>
              <a:r>
                <a:rPr lang="ko-KR" altLang="en-US" b="1" dirty="0"/>
                <a:t>완화에 도움을 줌</a:t>
              </a:r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47" y="348506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9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807"/>
    </mc:Choice>
    <mc:Fallback xmlns="">
      <p:transition spd="slow" advTm="305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731520" y="694271"/>
            <a:ext cx="10763794" cy="5478423"/>
            <a:chOff x="731520" y="694271"/>
            <a:chExt cx="10763794" cy="5478423"/>
          </a:xfrm>
        </p:grpSpPr>
        <p:sp>
          <p:nvSpPr>
            <p:cNvPr id="2" name="직사각형 1"/>
            <p:cNvSpPr/>
            <p:nvPr/>
          </p:nvSpPr>
          <p:spPr>
            <a:xfrm>
              <a:off x="731520" y="694271"/>
              <a:ext cx="10763794" cy="54784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altLang="ko-KR" b="1" dirty="0">
                  <a:solidFill>
                    <a:srgbClr val="FF0000"/>
                  </a:solidFill>
                </a:rPr>
                <a:t>3. </a:t>
              </a:r>
              <a:r>
                <a:rPr lang="ko-KR" altLang="en-US" b="1" dirty="0">
                  <a:solidFill>
                    <a:srgbClr val="FF0000"/>
                  </a:solidFill>
                </a:rPr>
                <a:t>암세포 혈관신생 억제 작용으로 암세포 영양 공급 차단 및 전이 예방 </a:t>
              </a:r>
            </a:p>
            <a:p>
              <a:pPr marL="285750" indent="-285750" algn="just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/>
                <a:t>암세포는 계속적인 세포분열을 통해 증식하고 일정 크기가 되면 인체는 암세포를 인식하고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영양공급을 해주기 위해 혈관을 보냄</a:t>
              </a:r>
              <a:endParaRPr lang="en-US" altLang="ko-KR" b="1" dirty="0"/>
            </a:p>
            <a:p>
              <a:pPr marL="285750" indent="-285750" algn="just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>
                  <a:solidFill>
                    <a:srgbClr val="00B050"/>
                  </a:solidFill>
                </a:rPr>
                <a:t>혈관신생 </a:t>
              </a:r>
              <a:r>
                <a:rPr lang="en-US" altLang="ko-KR" b="1" dirty="0"/>
                <a:t>: </a:t>
              </a:r>
              <a:r>
                <a:rPr lang="ko-KR" altLang="en-US" b="1" dirty="0"/>
                <a:t>암세포가 새로운 혈관을 만드는 것</a:t>
              </a:r>
              <a:endParaRPr lang="en-US" altLang="ko-KR" b="1" dirty="0"/>
            </a:p>
            <a:p>
              <a:pPr marL="285750" indent="-285750" algn="just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/>
                <a:t>새로 만들어진 혈관을 통해 </a:t>
              </a:r>
              <a:r>
                <a:rPr lang="ko-KR" altLang="en-US" b="1" dirty="0">
                  <a:solidFill>
                    <a:srgbClr val="00B050"/>
                  </a:solidFill>
                </a:rPr>
                <a:t>암세포 전이가 시작됨</a:t>
              </a:r>
              <a:r>
                <a:rPr lang="en-US" altLang="ko-KR" b="1" dirty="0"/>
                <a:t> </a:t>
              </a:r>
              <a:endParaRPr lang="en-US" altLang="ko-KR" b="1" dirty="0" smtClean="0"/>
            </a:p>
            <a:p>
              <a:pPr marL="285750" indent="-285750" algn="just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endParaRPr lang="en-US" altLang="ko-KR" b="1" dirty="0" smtClean="0"/>
            </a:p>
            <a:p>
              <a:pPr marL="285750" indent="-285750" algn="just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endParaRPr lang="en-US" altLang="ko-KR" b="1" dirty="0"/>
            </a:p>
            <a:p>
              <a:pPr>
                <a:lnSpc>
                  <a:spcPts val="3500"/>
                </a:lnSpc>
              </a:pPr>
              <a:r>
                <a:rPr lang="en-US" altLang="ko-KR" b="1" dirty="0" smtClean="0">
                  <a:solidFill>
                    <a:srgbClr val="FF0000"/>
                  </a:solidFill>
                </a:rPr>
                <a:t>4. 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장관</a:t>
              </a:r>
              <a:r>
                <a:rPr lang="ko-KR" altLang="en-US" b="1" dirty="0">
                  <a:solidFill>
                    <a:srgbClr val="FF0000"/>
                  </a:solidFill>
                </a:rPr>
                <a:t> 면역력을 키워 바이러스 및 질병 예방에 도움</a:t>
              </a:r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 smtClean="0"/>
                <a:t>소장과</a:t>
              </a:r>
              <a:r>
                <a:rPr lang="ko-KR" altLang="en-US" b="1" dirty="0"/>
                <a:t> 대장에는 몸에 있는 전체 </a:t>
              </a:r>
              <a:r>
                <a:rPr lang="ko-KR" altLang="en-US" b="1" dirty="0" err="1"/>
                <a:t>세포수보다</a:t>
              </a:r>
              <a:r>
                <a:rPr lang="ko-KR" altLang="en-US" b="1" dirty="0"/>
                <a:t> </a:t>
              </a:r>
              <a:r>
                <a:rPr lang="ko-KR" altLang="en-US" b="1" dirty="0" err="1" smtClean="0"/>
                <a:t>열배</a:t>
              </a:r>
              <a:r>
                <a:rPr lang="ko-KR" altLang="en-US" b="1" dirty="0" smtClean="0"/>
                <a:t> 이상의</a:t>
              </a:r>
              <a:r>
                <a:rPr lang="ko-KR" altLang="en-US" b="1" dirty="0"/>
                <a:t> 많은 세균이 </a:t>
              </a:r>
              <a:r>
                <a:rPr lang="ko-KR" altLang="en-US" b="1" dirty="0" smtClean="0"/>
                <a:t>존재</a:t>
              </a:r>
              <a:endParaRPr lang="en-US" altLang="ko-KR" b="1" dirty="0" smtClean="0"/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 smtClean="0">
                  <a:solidFill>
                    <a:srgbClr val="00B050"/>
                  </a:solidFill>
                </a:rPr>
                <a:t>장내</a:t>
              </a:r>
              <a:r>
                <a:rPr lang="ko-KR" altLang="en-US" b="1" dirty="0">
                  <a:solidFill>
                    <a:srgbClr val="00B050"/>
                  </a:solidFill>
                </a:rPr>
                <a:t> 세균의 상태가 인체건강에 큰 </a:t>
              </a:r>
              <a:r>
                <a:rPr lang="ko-KR" altLang="en-US" b="1" dirty="0" smtClean="0">
                  <a:solidFill>
                    <a:srgbClr val="00B050"/>
                  </a:solidFill>
                </a:rPr>
                <a:t>영향을 주고</a:t>
              </a:r>
              <a:r>
                <a:rPr lang="ko-KR" altLang="en-US" b="1" dirty="0">
                  <a:solidFill>
                    <a:srgbClr val="00B050"/>
                  </a:solidFill>
                </a:rPr>
                <a:t> 암과 만성질환의 </a:t>
              </a:r>
              <a:r>
                <a:rPr lang="ko-KR" altLang="en-US" b="1" dirty="0" err="1">
                  <a:solidFill>
                    <a:srgbClr val="00B050"/>
                  </a:solidFill>
                </a:rPr>
                <a:t>발생과도</a:t>
              </a:r>
              <a:r>
                <a:rPr lang="ko-KR" altLang="en-US" b="1" dirty="0">
                  <a:solidFill>
                    <a:srgbClr val="00B050"/>
                  </a:solidFill>
                </a:rPr>
                <a:t> 관련이 </a:t>
              </a:r>
              <a:r>
                <a:rPr lang="ko-KR" altLang="en-US" b="1" dirty="0" smtClean="0">
                  <a:solidFill>
                    <a:srgbClr val="00B050"/>
                  </a:solidFill>
                </a:rPr>
                <a:t>있음</a:t>
              </a:r>
              <a:endParaRPr lang="en-US" altLang="ko-KR" b="1" dirty="0" smtClean="0">
                <a:solidFill>
                  <a:srgbClr val="00B050"/>
                </a:solidFill>
              </a:endParaRPr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 err="1" smtClean="0"/>
                <a:t>후코이단은</a:t>
              </a:r>
              <a:r>
                <a:rPr lang="en-US" altLang="ko-KR" b="1" dirty="0"/>
                <a:t> </a:t>
              </a:r>
              <a:r>
                <a:rPr lang="ko-KR" altLang="en-US" b="1" dirty="0"/>
                <a:t>건강과 관련한 세균들이 </a:t>
              </a:r>
              <a:r>
                <a:rPr lang="ko-KR" altLang="en-US" b="1" dirty="0" smtClean="0"/>
                <a:t>증가를 도와</a:t>
              </a:r>
              <a:r>
                <a:rPr lang="en-US" altLang="ko-KR" b="1" dirty="0"/>
                <a:t> </a:t>
              </a:r>
              <a:r>
                <a:rPr lang="ko-KR" altLang="en-US" b="1" dirty="0" err="1">
                  <a:solidFill>
                    <a:srgbClr val="00B050"/>
                  </a:solidFill>
                </a:rPr>
                <a:t>장관면역이</a:t>
              </a:r>
              <a:r>
                <a:rPr lang="ko-KR" altLang="en-US" b="1" dirty="0">
                  <a:solidFill>
                    <a:srgbClr val="00B050"/>
                  </a:solidFill>
                </a:rPr>
                <a:t> </a:t>
              </a:r>
              <a:r>
                <a:rPr lang="ko-KR" altLang="en-US" b="1" dirty="0" smtClean="0">
                  <a:solidFill>
                    <a:srgbClr val="00B050"/>
                  </a:solidFill>
                </a:rPr>
                <a:t>좋아짐</a:t>
              </a:r>
              <a:endParaRPr lang="en-US" altLang="ko-KR" b="1" dirty="0" smtClean="0">
                <a:solidFill>
                  <a:srgbClr val="00B050"/>
                </a:solidFill>
              </a:endParaRPr>
            </a:p>
            <a:p>
              <a:pPr marL="285750" indent="-28575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 smtClean="0"/>
                <a:t>이를</a:t>
              </a:r>
              <a:r>
                <a:rPr lang="ko-KR" altLang="en-US" b="1" dirty="0"/>
                <a:t> 통해 면역력 활성이 더 좋아지고</a:t>
              </a:r>
              <a:r>
                <a:rPr lang="en-US" altLang="ko-KR" b="1" dirty="0"/>
                <a:t>, </a:t>
              </a:r>
              <a:r>
                <a:rPr lang="ko-KR" altLang="en-US" b="1" dirty="0"/>
                <a:t>바이러스 및 질병 예방에 도움이 </a:t>
              </a:r>
              <a:r>
                <a:rPr lang="ko-KR" altLang="en-US" b="1" dirty="0" smtClean="0"/>
                <a:t>됨</a:t>
              </a:r>
              <a:r>
                <a:rPr lang="en-US" altLang="ko-KR" b="1" dirty="0"/>
                <a:t> </a:t>
              </a:r>
              <a:endParaRPr lang="ko-KR" altLang="en-US" b="1" dirty="0"/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1669" y="1867989"/>
              <a:ext cx="2455817" cy="25375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616"/>
    </mc:Choice>
    <mc:Fallback xmlns="">
      <p:transition spd="slow" advTm="183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83325" y="1098625"/>
            <a:ext cx="10933611" cy="4708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ts val="45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5.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항응고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혈전예방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 : </a:t>
            </a:r>
            <a:r>
              <a:rPr lang="ko-KR" altLang="en-US" sz="2000" b="1" dirty="0" err="1" smtClean="0"/>
              <a:t>뇌졸증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심장마비</a:t>
            </a:r>
            <a:r>
              <a:rPr lang="en-US" altLang="ko-KR" sz="2000" b="1" dirty="0" smtClean="0"/>
              <a:t>, </a:t>
            </a:r>
          </a:p>
          <a:p>
            <a:pPr algn="just">
              <a:lnSpc>
                <a:spcPts val="4500"/>
              </a:lnSpc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</a:t>
            </a:r>
            <a:r>
              <a:rPr lang="ko-KR" altLang="en-US" sz="2000" b="1" dirty="0" err="1" smtClean="0"/>
              <a:t>심부정맥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혈전증</a:t>
            </a:r>
            <a:r>
              <a:rPr lang="ko-KR" altLang="en-US" sz="2000" b="1" dirty="0" smtClean="0"/>
              <a:t> 질환 예방</a:t>
            </a:r>
            <a:endParaRPr lang="en-US" altLang="ko-KR" sz="2000" b="1" dirty="0" smtClean="0"/>
          </a:p>
          <a:p>
            <a:pPr algn="just">
              <a:lnSpc>
                <a:spcPts val="45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6.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항당뇨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000" b="1" dirty="0" smtClean="0"/>
              <a:t>지방세포 분해 및 체중감량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혈당 강하 효능</a:t>
            </a:r>
            <a:endParaRPr lang="en-US" altLang="ko-KR" sz="2000" b="1" dirty="0" smtClean="0"/>
          </a:p>
          <a:p>
            <a:pPr algn="just">
              <a:lnSpc>
                <a:spcPts val="45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7.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인지능력 향상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000" b="1" dirty="0" smtClean="0"/>
              <a:t>공간지각 능력과 작업 기억 개선</a:t>
            </a:r>
            <a:r>
              <a:rPr lang="en-US" altLang="ko-KR" sz="2000" b="1" dirty="0" smtClean="0"/>
              <a:t>,</a:t>
            </a:r>
          </a:p>
          <a:p>
            <a:pPr algn="just">
              <a:lnSpc>
                <a:spcPts val="4500"/>
              </a:lnSpc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   </a:t>
            </a:r>
            <a:r>
              <a:rPr lang="ko-KR" altLang="en-US" sz="2000" b="1" dirty="0" err="1" smtClean="0"/>
              <a:t>파킨슨</a:t>
            </a:r>
            <a:r>
              <a:rPr lang="ko-KR" altLang="en-US" sz="2000" b="1" dirty="0" smtClean="0"/>
              <a:t> 병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>
                <a:solidFill>
                  <a:srgbClr val="00B050"/>
                </a:solidFill>
              </a:rPr>
              <a:t>알츠하이머 예방 및 개선 효과</a:t>
            </a:r>
            <a:endParaRPr lang="en-US" altLang="ko-KR" sz="2000" b="1" dirty="0" smtClean="0">
              <a:solidFill>
                <a:srgbClr val="00B050"/>
              </a:solidFill>
            </a:endParaRPr>
          </a:p>
          <a:p>
            <a:pPr algn="just">
              <a:lnSpc>
                <a:spcPts val="45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8.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항산화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항노화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000" b="1" dirty="0" smtClean="0"/>
              <a:t>활성산소 제거</a:t>
            </a:r>
            <a:endParaRPr lang="en-US" altLang="ko-KR" sz="2000" b="1" dirty="0" smtClean="0"/>
          </a:p>
          <a:p>
            <a:pPr algn="just">
              <a:lnSpc>
                <a:spcPts val="45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9.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항바이러스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기능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000" b="1" dirty="0" smtClean="0"/>
              <a:t>바이러스와 박테리아의 세포 침입과 세포 내 결합을 억제</a:t>
            </a:r>
            <a:endParaRPr lang="ko-KR" altLang="en-US" sz="2000" b="1" dirty="0"/>
          </a:p>
          <a:p>
            <a:pPr>
              <a:lnSpc>
                <a:spcPts val="45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10.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항염증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기능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000" b="1" dirty="0" smtClean="0"/>
              <a:t>염증 진정 효과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관절염 등의 만성적인 염증 질환 증상 해결에 효과적</a:t>
            </a:r>
            <a:endParaRPr lang="ko-KR" altLang="en-US" sz="20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492240" y="7707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_x431894248" descr="EMB0000314013d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3" r="4922" b="10664"/>
          <a:stretch>
            <a:fillRect/>
          </a:stretch>
        </p:blipFill>
        <p:spPr bwMode="auto">
          <a:xfrm>
            <a:off x="6932613" y="1227909"/>
            <a:ext cx="4291012" cy="33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65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565"/>
    </mc:Choice>
    <mc:Fallback xmlns="">
      <p:transition spd="slow" advTm="192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직사각형 1"/>
          <p:cNvSpPr>
            <a:spLocks noChangeArrowheads="1"/>
          </p:cNvSpPr>
          <p:nvPr/>
        </p:nvSpPr>
        <p:spPr bwMode="auto">
          <a:xfrm>
            <a:off x="617515" y="582945"/>
            <a:ext cx="10925299" cy="570816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FF0000"/>
                </a:solidFill>
                <a:latin typeface="+mn-ea"/>
                <a:ea typeface="+mn-ea"/>
              </a:rPr>
              <a:t>4. </a:t>
            </a:r>
            <a:r>
              <a:rPr lang="ko-KR" altLang="en-US" sz="2200" b="1" dirty="0">
                <a:solidFill>
                  <a:srgbClr val="FF0000"/>
                </a:solidFill>
                <a:latin typeface="+mn-ea"/>
                <a:ea typeface="+mn-ea"/>
              </a:rPr>
              <a:t>식이섬유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2200" b="1" dirty="0" smtClean="0">
                <a:latin typeface="+mn-ea"/>
                <a:ea typeface="+mn-ea"/>
              </a:rPr>
              <a:t>식물체에 </a:t>
            </a:r>
            <a:r>
              <a:rPr lang="ko-KR" altLang="en-US" sz="2200" b="1" dirty="0">
                <a:latin typeface="+mn-ea"/>
                <a:ea typeface="+mn-ea"/>
              </a:rPr>
              <a:t>함유된 </a:t>
            </a:r>
            <a:r>
              <a:rPr lang="ko-KR" altLang="en-US" sz="2200" b="1" dirty="0" err="1">
                <a:latin typeface="+mn-ea"/>
                <a:ea typeface="+mn-ea"/>
              </a:rPr>
              <a:t>난소화성</a:t>
            </a:r>
            <a:r>
              <a:rPr lang="ko-KR" altLang="en-US" sz="2200" b="1" dirty="0">
                <a:latin typeface="+mn-ea"/>
                <a:ea typeface="+mn-ea"/>
              </a:rPr>
              <a:t> 다당류와 </a:t>
            </a:r>
            <a:r>
              <a:rPr lang="ko-KR" altLang="en-US" sz="2200" b="1" dirty="0" err="1">
                <a:latin typeface="+mn-ea"/>
                <a:ea typeface="+mn-ea"/>
              </a:rPr>
              <a:t>리그닌이며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기능성 섬유소는 인간에게 유익한 생리적 성질을 가진 </a:t>
            </a:r>
            <a:r>
              <a:rPr lang="ko-KR" altLang="en-US" sz="2200" b="1" dirty="0" err="1">
                <a:latin typeface="+mn-ea"/>
                <a:ea typeface="+mn-ea"/>
              </a:rPr>
              <a:t>난소화성</a:t>
            </a:r>
            <a:r>
              <a:rPr lang="ko-KR" altLang="en-US" sz="2200" b="1" dirty="0">
                <a:latin typeface="+mn-ea"/>
                <a:ea typeface="+mn-ea"/>
              </a:rPr>
              <a:t> </a:t>
            </a:r>
            <a:r>
              <a:rPr lang="ko-KR" altLang="en-US" sz="2200" b="1" dirty="0" smtClean="0">
                <a:latin typeface="+mn-ea"/>
                <a:ea typeface="+mn-ea"/>
              </a:rPr>
              <a:t>다당류</a:t>
            </a:r>
            <a:endParaRPr lang="en-US" altLang="ko-KR" sz="22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ko-KR" sz="2200" b="1" dirty="0" smtClean="0">
              <a:latin typeface="+mn-ea"/>
              <a:ea typeface="+mn-ea"/>
            </a:endParaRPr>
          </a:p>
          <a:p>
            <a:pPr marL="342900" indent="-342900">
              <a:lnSpc>
                <a:spcPts val="4000"/>
              </a:lnSpc>
              <a:spcBef>
                <a:spcPct val="0"/>
              </a:spcBef>
              <a:defRPr/>
            </a:pPr>
            <a:r>
              <a:rPr lang="ko-KR" altLang="en-US" sz="2200" b="1" dirty="0">
                <a:latin typeface="+mn-ea"/>
                <a:ea typeface="+mn-ea"/>
              </a:rPr>
              <a:t>식물의 단순 또는 </a:t>
            </a:r>
            <a:r>
              <a:rPr lang="ko-KR" altLang="en-US" sz="2200" b="1" dirty="0">
                <a:solidFill>
                  <a:srgbClr val="FF0000"/>
                </a:solidFill>
                <a:latin typeface="+mn-ea"/>
                <a:ea typeface="+mn-ea"/>
              </a:rPr>
              <a:t>복합 탄수화물</a:t>
            </a:r>
          </a:p>
          <a:p>
            <a:pPr marL="457200" indent="-457200">
              <a:lnSpc>
                <a:spcPts val="4000"/>
              </a:lnSpc>
              <a:spcBef>
                <a:spcPct val="0"/>
              </a:spcBef>
              <a:defRPr/>
            </a:pPr>
            <a:r>
              <a:rPr lang="ko-KR" altLang="en-US" sz="2200" b="1" dirty="0">
                <a:latin typeface="+mn-ea"/>
                <a:ea typeface="+mn-ea"/>
              </a:rPr>
              <a:t>인체에 의해 소화될 수 없는 식물의 부분</a:t>
            </a:r>
          </a:p>
          <a:p>
            <a:pPr marL="457200" indent="-457200">
              <a:lnSpc>
                <a:spcPts val="4000"/>
              </a:lnSpc>
              <a:spcBef>
                <a:spcPct val="0"/>
              </a:spcBef>
              <a:defRPr/>
            </a:pPr>
            <a:r>
              <a:rPr lang="ko-KR" altLang="en-US" sz="2200" b="1" dirty="0">
                <a:latin typeface="+mn-ea"/>
                <a:ea typeface="+mn-ea"/>
              </a:rPr>
              <a:t>필수 영양소는 아님 </a:t>
            </a:r>
          </a:p>
          <a:p>
            <a:pPr marL="457200" indent="-457200">
              <a:lnSpc>
                <a:spcPts val="4000"/>
              </a:lnSpc>
              <a:spcBef>
                <a:spcPct val="0"/>
              </a:spcBef>
              <a:defRPr/>
            </a:pPr>
            <a:r>
              <a:rPr lang="ko-KR" altLang="en-US" sz="2200" b="1" dirty="0">
                <a:latin typeface="+mn-ea"/>
                <a:ea typeface="+mn-ea"/>
              </a:rPr>
              <a:t>무 칼로리로서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비타민과 무기질도 아님</a:t>
            </a:r>
          </a:p>
          <a:p>
            <a:pPr marL="457200" indent="-457200">
              <a:lnSpc>
                <a:spcPts val="4000"/>
              </a:lnSpc>
              <a:spcBef>
                <a:spcPct val="0"/>
              </a:spcBef>
              <a:defRPr/>
            </a:pPr>
            <a:r>
              <a:rPr lang="ko-KR" altLang="en-US" sz="2200" b="1" dirty="0">
                <a:solidFill>
                  <a:srgbClr val="0070C0"/>
                </a:solidFill>
                <a:latin typeface="+mn-ea"/>
                <a:ea typeface="+mn-ea"/>
              </a:rPr>
              <a:t>인체에 생리적으로 중요한 기능을 수행</a:t>
            </a:r>
          </a:p>
          <a:p>
            <a:pPr marL="457200" indent="-457200">
              <a:lnSpc>
                <a:spcPts val="4000"/>
              </a:lnSpc>
              <a:spcBef>
                <a:spcPct val="0"/>
              </a:spcBef>
              <a:defRPr/>
            </a:pPr>
            <a:r>
              <a:rPr lang="ko-KR" altLang="en-US" sz="2200" b="1" dirty="0">
                <a:solidFill>
                  <a:srgbClr val="0000FF"/>
                </a:solidFill>
                <a:latin typeface="+mn-ea"/>
                <a:ea typeface="+mn-ea"/>
              </a:rPr>
              <a:t>일일 섭취량 </a:t>
            </a:r>
            <a:r>
              <a:rPr lang="en-US" altLang="ko-KR" sz="2200" b="1" dirty="0">
                <a:solidFill>
                  <a:srgbClr val="0000FF"/>
                </a:solidFill>
                <a:latin typeface="+mn-ea"/>
                <a:ea typeface="+mn-ea"/>
              </a:rPr>
              <a:t>20 – 35g</a:t>
            </a:r>
            <a:endParaRPr lang="en-US" altLang="ko-KR" sz="2200" dirty="0">
              <a:solidFill>
                <a:srgbClr val="0000FF"/>
              </a:solidFill>
              <a:latin typeface="+mn-ea"/>
              <a:ea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ko-KR" sz="26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Picture 2" descr="섬유소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529" y="2804102"/>
            <a:ext cx="4105275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67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321"/>
    </mc:Choice>
    <mc:Fallback xmlns="">
      <p:transition spd="slow" advTm="200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섬유소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1052513"/>
            <a:ext cx="8313737" cy="47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34"/>
    </mc:Choice>
    <mc:Fallback xmlns="">
      <p:transition spd="slow" advTm="1016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ChangeArrowheads="1"/>
          </p:cNvSpPr>
          <p:nvPr/>
        </p:nvSpPr>
        <p:spPr bwMode="auto">
          <a:xfrm>
            <a:off x="1282536" y="820636"/>
            <a:ext cx="9666514" cy="45243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itchFamily="18" charset="2"/>
              <a:buChar char="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¡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itchFamily="18" charset="2"/>
              <a:buChar char="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itchFamily="18" charset="2"/>
              <a:buChar char="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itchFamily="18" charset="2"/>
              <a:buChar char="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itchFamily="18" charset="2"/>
              <a:buChar char="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itchFamily="18" charset="2"/>
              <a:buChar char="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itchFamily="18" charset="2"/>
              <a:buChar char="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itchFamily="18" charset="2"/>
              <a:buChar char="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ko-KR" altLang="en-US" sz="2400" b="1" dirty="0">
                <a:solidFill>
                  <a:srgbClr val="FF0000"/>
                </a:solidFill>
                <a:latin typeface="+mn-ea"/>
                <a:ea typeface="+mn-ea"/>
              </a:rPr>
              <a:t>식이섬유의 기능성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latin typeface="+mn-ea"/>
                <a:ea typeface="+mn-ea"/>
              </a:rPr>
              <a:t>체중감량</a:t>
            </a:r>
            <a:endParaRPr lang="en-US" altLang="ko-KR" sz="2400" b="1" dirty="0"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latin typeface="+mn-ea"/>
                <a:ea typeface="+mn-ea"/>
              </a:rPr>
              <a:t>혈청 콜레스테롤 저하 효과</a:t>
            </a:r>
            <a:endParaRPr lang="en-US" altLang="ko-KR" sz="2400" b="1" dirty="0"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latin typeface="+mn-ea"/>
                <a:ea typeface="+mn-ea"/>
              </a:rPr>
              <a:t>혈당조절 </a:t>
            </a:r>
            <a:endParaRPr lang="en-US" altLang="ko-KR" sz="2400" b="1" dirty="0"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latin typeface="+mn-ea"/>
                <a:ea typeface="+mn-ea"/>
              </a:rPr>
              <a:t>불용성 식이섬유는 대변용적 증가</a:t>
            </a:r>
            <a:endParaRPr lang="en-US" altLang="ko-KR" sz="2400" b="1" dirty="0"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latin typeface="+mn-ea"/>
                <a:ea typeface="+mn-ea"/>
              </a:rPr>
              <a:t>큰 창자 운동을 촉진하여 변비 예방효과</a:t>
            </a:r>
            <a:endParaRPr lang="en-US" altLang="ko-KR" sz="2400" b="1" dirty="0"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solidFill>
                  <a:srgbClr val="0000FF"/>
                </a:solidFill>
                <a:latin typeface="+mn-ea"/>
                <a:ea typeface="+mn-ea"/>
              </a:rPr>
              <a:t>장내 유익균의 증식</a:t>
            </a:r>
            <a:endParaRPr lang="en-US" altLang="ko-KR" sz="2400" b="1" dirty="0">
              <a:solidFill>
                <a:srgbClr val="0000FF"/>
              </a:solidFill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ko-KR" altLang="en-US" sz="2400" b="1" dirty="0">
                <a:solidFill>
                  <a:srgbClr val="0000FF"/>
                </a:solidFill>
                <a:latin typeface="+mn-ea"/>
                <a:ea typeface="+mn-ea"/>
              </a:rPr>
              <a:t>대장암 발생 예방</a:t>
            </a:r>
          </a:p>
        </p:txBody>
      </p:sp>
    </p:spTree>
    <p:extLst>
      <p:ext uri="{BB962C8B-B14F-4D97-AF65-F5344CB8AC3E}">
        <p14:creationId xmlns:p14="http://schemas.microsoft.com/office/powerpoint/2010/main" val="67119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202"/>
    </mc:Choice>
    <mc:Fallback xmlns="">
      <p:transition spd="slow" advTm="217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2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2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3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4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5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직사각형 1"/>
          <p:cNvSpPr>
            <a:spLocks noChangeArrowheads="1"/>
          </p:cNvSpPr>
          <p:nvPr/>
        </p:nvSpPr>
        <p:spPr bwMode="auto">
          <a:xfrm>
            <a:off x="822959" y="411661"/>
            <a:ext cx="10881360" cy="550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solidFill>
                  <a:srgbClr val="0052F6"/>
                </a:solidFill>
                <a:latin typeface="+mn-ea"/>
                <a:ea typeface="+mn-ea"/>
              </a:rPr>
              <a:t>수용성 식이섬유 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latin typeface="+mn-ea"/>
                <a:ea typeface="+mn-ea"/>
              </a:rPr>
              <a:t>  </a:t>
            </a:r>
            <a:r>
              <a:rPr lang="en-US" altLang="ko-KR" sz="2200" b="1" dirty="0">
                <a:latin typeface="+mn-ea"/>
                <a:ea typeface="+mn-ea"/>
              </a:rPr>
              <a:t>: </a:t>
            </a:r>
            <a:r>
              <a:rPr lang="ko-KR" altLang="en-US" sz="2200" b="1" dirty="0">
                <a:latin typeface="+mn-ea"/>
                <a:ea typeface="+mn-ea"/>
              </a:rPr>
              <a:t>펙틴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검류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latin typeface="+mn-ea"/>
                <a:ea typeface="+mn-ea"/>
              </a:rPr>
              <a:t>점액질류</a:t>
            </a:r>
            <a:r>
              <a:rPr lang="ko-KR" altLang="en-US" sz="2200" b="1" dirty="0">
                <a:latin typeface="+mn-ea"/>
                <a:ea typeface="+mn-ea"/>
              </a:rPr>
              <a:t> 등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latin typeface="+mn-ea"/>
                <a:ea typeface="+mn-ea"/>
              </a:rPr>
              <a:t>  </a:t>
            </a:r>
            <a:r>
              <a:rPr lang="en-US" altLang="ko-KR" sz="2200" b="1" dirty="0">
                <a:latin typeface="+mn-ea"/>
                <a:ea typeface="+mn-ea"/>
              </a:rPr>
              <a:t>: </a:t>
            </a:r>
            <a:r>
              <a:rPr lang="ko-KR" altLang="en-US" sz="2200" b="1" dirty="0">
                <a:latin typeface="+mn-ea"/>
                <a:ea typeface="+mn-ea"/>
              </a:rPr>
              <a:t>주로 감귤류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사과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감자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두류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오트밀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 err="1" smtClean="0">
                <a:latin typeface="+mn-ea"/>
                <a:ea typeface="+mn-ea"/>
              </a:rPr>
              <a:t>오트의</a:t>
            </a:r>
            <a:r>
              <a:rPr lang="ko-KR" altLang="en-US" sz="2200" b="1" dirty="0" smtClean="0">
                <a:latin typeface="+mn-ea"/>
                <a:ea typeface="+mn-ea"/>
              </a:rPr>
              <a:t> 겨 등에 많이 함유</a:t>
            </a:r>
            <a:endParaRPr lang="en-US" altLang="ko-KR" sz="22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ko-KR" altLang="en-US" sz="22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 smtClean="0">
                <a:solidFill>
                  <a:srgbClr val="0052F6"/>
                </a:solidFill>
                <a:latin typeface="+mn-ea"/>
                <a:ea typeface="+mn-ea"/>
              </a:rPr>
              <a:t>불용성 </a:t>
            </a:r>
            <a:r>
              <a:rPr lang="ko-KR" altLang="en-US" sz="2200" b="1" dirty="0">
                <a:solidFill>
                  <a:srgbClr val="0052F6"/>
                </a:solidFill>
                <a:latin typeface="+mn-ea"/>
                <a:ea typeface="+mn-ea"/>
              </a:rPr>
              <a:t>식이섬유 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latin typeface="+mn-ea"/>
                <a:ea typeface="+mn-ea"/>
              </a:rPr>
              <a:t>  </a:t>
            </a:r>
            <a:r>
              <a:rPr lang="en-US" altLang="ko-KR" sz="2200" b="1" dirty="0">
                <a:latin typeface="+mn-ea"/>
                <a:ea typeface="+mn-ea"/>
              </a:rPr>
              <a:t>: </a:t>
            </a:r>
            <a:r>
              <a:rPr lang="ko-KR" altLang="en-US" sz="2200" b="1" dirty="0" err="1">
                <a:latin typeface="+mn-ea"/>
                <a:ea typeface="+mn-ea"/>
              </a:rPr>
              <a:t>셀룰로스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latin typeface="+mn-ea"/>
                <a:ea typeface="+mn-ea"/>
              </a:rPr>
              <a:t>리그닌</a:t>
            </a:r>
            <a:r>
              <a:rPr lang="ko-KR" altLang="en-US" sz="2200" b="1" dirty="0">
                <a:latin typeface="+mn-ea"/>
                <a:ea typeface="+mn-ea"/>
              </a:rPr>
              <a:t> 등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latin typeface="+mn-ea"/>
                <a:ea typeface="+mn-ea"/>
              </a:rPr>
              <a:t>  </a:t>
            </a:r>
            <a:r>
              <a:rPr lang="en-US" altLang="ko-KR" sz="2200" b="1" dirty="0">
                <a:latin typeface="+mn-ea"/>
                <a:ea typeface="+mn-ea"/>
              </a:rPr>
              <a:t>: </a:t>
            </a:r>
            <a:r>
              <a:rPr lang="ko-KR" altLang="en-US" sz="2200" b="1" dirty="0">
                <a:latin typeface="+mn-ea"/>
                <a:ea typeface="+mn-ea"/>
              </a:rPr>
              <a:t>주로 </a:t>
            </a:r>
            <a:r>
              <a:rPr lang="ko-KR" altLang="en-US" sz="2200" b="1" dirty="0" err="1">
                <a:latin typeface="+mn-ea"/>
                <a:ea typeface="+mn-ea"/>
              </a:rPr>
              <a:t>밀겨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통밀</a:t>
            </a:r>
            <a:r>
              <a:rPr lang="en-US" altLang="ko-KR" sz="2200" b="1" dirty="0">
                <a:latin typeface="+mn-ea"/>
                <a:ea typeface="+mn-ea"/>
              </a:rPr>
              <a:t>, whole grain cereals, </a:t>
            </a:r>
            <a:r>
              <a:rPr lang="ko-KR" altLang="en-US" sz="2200" b="1" dirty="0" err="1" smtClean="0">
                <a:latin typeface="+mn-ea"/>
                <a:ea typeface="+mn-ea"/>
              </a:rPr>
              <a:t>브로컬리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당근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아스파라거스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배 등에 많이 </a:t>
            </a:r>
            <a:r>
              <a:rPr lang="ko-KR" altLang="en-US" sz="2200" b="1" dirty="0" smtClean="0">
                <a:latin typeface="+mn-ea"/>
                <a:ea typeface="+mn-ea"/>
              </a:rPr>
              <a:t>함유</a:t>
            </a:r>
            <a:endParaRPr lang="ko-KR" altLang="en-US" sz="2200" b="1" dirty="0">
              <a:latin typeface="+mn-ea"/>
              <a:ea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313221" y="533264"/>
            <a:ext cx="7176673" cy="3898513"/>
            <a:chOff x="4313221" y="533264"/>
            <a:chExt cx="7176673" cy="389851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6379" y="533264"/>
              <a:ext cx="1037019" cy="1138782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3673" y="679269"/>
              <a:ext cx="1496922" cy="996133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3221" y="3297350"/>
              <a:ext cx="1950418" cy="1134427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8916" y="3058665"/>
              <a:ext cx="1743358" cy="137125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09893" y="3166261"/>
              <a:ext cx="2180001" cy="1263662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30870" y="679269"/>
              <a:ext cx="1986105" cy="1321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1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98"/>
    </mc:Choice>
    <mc:Fallback xmlns="">
      <p:transition spd="slow" advTm="89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06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6" descr="cellulose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96" y="4060274"/>
            <a:ext cx="8424862" cy="1597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3" name="직사각형 1"/>
          <p:cNvSpPr>
            <a:spLocks noChangeArrowheads="1"/>
          </p:cNvSpPr>
          <p:nvPr/>
        </p:nvSpPr>
        <p:spPr bwMode="auto">
          <a:xfrm>
            <a:off x="1719180" y="632340"/>
            <a:ext cx="2990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3600" dirty="0">
                <a:solidFill>
                  <a:srgbClr val="FF00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셀룰로오스</a:t>
            </a:r>
            <a:endParaRPr lang="ko-KR" altLang="en-US" sz="3600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87044" name="Picture 16" descr="cellulose에 대한 이미지 검색결과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729" y="955396"/>
            <a:ext cx="273685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직사각형 1"/>
          <p:cNvSpPr>
            <a:spLocks noChangeArrowheads="1"/>
          </p:cNvSpPr>
          <p:nvPr/>
        </p:nvSpPr>
        <p:spPr bwMode="auto">
          <a:xfrm>
            <a:off x="1374796" y="1534201"/>
            <a:ext cx="5688012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·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포도당이 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β-1,4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결합의 고분자 탄수화물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·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식물 세포벽에 존재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·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느린 속도로 장내 미생물에 의해 분해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309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315"/>
    </mc:Choice>
    <mc:Fallback xmlns="">
      <p:transition spd="slow" advTm="419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/>
      <p:bldP spid="870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"/>
          <p:cNvSpPr>
            <a:spLocks noChangeArrowheads="1"/>
          </p:cNvSpPr>
          <p:nvPr/>
        </p:nvSpPr>
        <p:spPr bwMode="auto">
          <a:xfrm>
            <a:off x="1493915" y="514894"/>
            <a:ext cx="9230690" cy="569386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ko-KR" altLang="en-US" sz="2200" b="1" dirty="0">
                <a:solidFill>
                  <a:srgbClr val="FF0000"/>
                </a:solidFill>
                <a:latin typeface="+mj-ea"/>
                <a:ea typeface="+mj-ea"/>
              </a:rPr>
              <a:t>헤미셀룰로오스</a:t>
            </a:r>
            <a:r>
              <a:rPr lang="ko-KR" altLang="ko-KR" sz="22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ko-KR" sz="2200" b="1" dirty="0" err="1">
                <a:solidFill>
                  <a:srgbClr val="FF0000"/>
                </a:solidFill>
                <a:latin typeface="+mj-ea"/>
                <a:ea typeface="+mj-ea"/>
              </a:rPr>
              <a:t>hemicellulose</a:t>
            </a:r>
            <a:r>
              <a:rPr lang="ko-KR" altLang="ko-KR" sz="2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·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식물세포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 세포벽 성분</a:t>
            </a: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과채류의 독특한 질감을  </a:t>
            </a:r>
            <a:r>
              <a:rPr lang="ko-KR" altLang="en-US" sz="2200" b="1" dirty="0" smtClean="0">
                <a:solidFill>
                  <a:srgbClr val="000000"/>
                </a:solidFill>
                <a:latin typeface="+mj-ea"/>
                <a:ea typeface="+mj-ea"/>
              </a:rPr>
              <a:t>주는 </a:t>
            </a:r>
            <a:r>
              <a:rPr lang="ko-KR" altLang="en-US" sz="2200" b="1" dirty="0" err="1">
                <a:solidFill>
                  <a:srgbClr val="3333FF"/>
                </a:solidFill>
                <a:latin typeface="+mj-ea"/>
                <a:ea typeface="+mj-ea"/>
              </a:rPr>
              <a:t>복합다당류</a:t>
            </a:r>
            <a:endParaRPr lang="ko-KR" altLang="en-US" sz="2200" b="1" dirty="0">
              <a:solidFill>
                <a:srgbClr val="3333FF"/>
              </a:solidFill>
              <a:latin typeface="+mj-ea"/>
              <a:ea typeface="+mj-ea"/>
            </a:endParaRP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·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자일로글루칸</a:t>
            </a: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아라비노자일란</a:t>
            </a:r>
            <a:endParaRPr lang="ko-KR" altLang="en-US" sz="2200" b="1" dirty="0">
              <a:latin typeface="+mj-ea"/>
              <a:ea typeface="+mj-ea"/>
            </a:endParaRP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· 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분자량은 섬유소의 절반 정도</a:t>
            </a:r>
            <a:endParaRPr lang="ko-KR" altLang="en-US" sz="2200" b="1" dirty="0">
              <a:latin typeface="+mj-ea"/>
              <a:ea typeface="+mj-ea"/>
            </a:endParaRP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· 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알칼리에 잘 녹음</a:t>
            </a:r>
            <a:endParaRPr lang="ko-KR" altLang="en-US" sz="2200" b="1" dirty="0">
              <a:latin typeface="+mj-ea"/>
              <a:ea typeface="+mj-ea"/>
            </a:endParaRP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·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중조에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 의해 가수분해되어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식물조직의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2200" b="1" dirty="0" smtClean="0">
                <a:solidFill>
                  <a:srgbClr val="000000"/>
                </a:solidFill>
                <a:latin typeface="+mj-ea"/>
                <a:ea typeface="+mj-ea"/>
              </a:rPr>
              <a:t>연화를</a:t>
            </a:r>
            <a:r>
              <a:rPr lang="en-US" altLang="ko-KR" sz="2200" b="1" dirty="0" smtClean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일으킴</a:t>
            </a:r>
            <a:endParaRPr lang="ko-KR" altLang="en-US" sz="2200" b="1" dirty="0">
              <a:latin typeface="+mj-ea"/>
              <a:ea typeface="+mj-ea"/>
            </a:endParaRP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·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헤미셀룰로오스를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 효소처리하여 얻은 </a:t>
            </a:r>
            <a:endParaRPr lang="en-US" altLang="ko-KR" sz="2200" b="1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latinLnBrk="0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ko-KR" altLang="en-US" sz="2200" b="1" dirty="0" err="1">
                <a:solidFill>
                  <a:srgbClr val="000000"/>
                </a:solidFill>
                <a:latin typeface="+mj-ea"/>
                <a:ea typeface="+mj-ea"/>
              </a:rPr>
              <a:t>아라비녹시란</a:t>
            </a: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en-US" altLang="ko-KR" sz="2200" b="1" dirty="0" err="1">
                <a:solidFill>
                  <a:srgbClr val="000000"/>
                </a:solidFill>
                <a:latin typeface="+mj-ea"/>
                <a:ea typeface="+mj-ea"/>
              </a:rPr>
              <a:t>arabinoxylan</a:t>
            </a:r>
            <a:r>
              <a:rPr lang="en-US" altLang="ko-KR" sz="2200" b="1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200" b="1" dirty="0">
                <a:solidFill>
                  <a:srgbClr val="000000"/>
                </a:solidFill>
                <a:latin typeface="+mj-ea"/>
                <a:ea typeface="+mj-ea"/>
              </a:rPr>
              <a:t>은 </a:t>
            </a:r>
            <a:r>
              <a:rPr lang="ko-KR" altLang="en-US" sz="2200" b="1" dirty="0">
                <a:solidFill>
                  <a:srgbClr val="3333FF"/>
                </a:solidFill>
                <a:latin typeface="+mj-ea"/>
                <a:ea typeface="+mj-ea"/>
              </a:rPr>
              <a:t>면역력 증가 </a:t>
            </a:r>
            <a:r>
              <a:rPr lang="ko-KR" altLang="en-US" sz="2200" b="1" dirty="0" smtClean="0">
                <a:solidFill>
                  <a:srgbClr val="3333FF"/>
                </a:solidFill>
                <a:latin typeface="+mj-ea"/>
                <a:ea typeface="+mj-ea"/>
              </a:rPr>
              <a:t>물질</a:t>
            </a:r>
            <a:r>
              <a:rPr lang="ko-KR" altLang="en-US" sz="28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84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297"/>
    </mc:Choice>
    <mc:Fallback xmlns="">
      <p:transition spd="slow" advTm="72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9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3628</TotalTime>
  <Words>721</Words>
  <Application>Microsoft Office PowerPoint</Application>
  <PresentationFormat>와이드스크린</PresentationFormat>
  <Paragraphs>102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맑은 고딕</vt:lpstr>
      <vt:lpstr>휴먼옛체</vt:lpstr>
      <vt:lpstr>Arial</vt:lpstr>
      <vt:lpstr>Wingdings 2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TTC</dc:creator>
  <cp:lastModifiedBy>TTC</cp:lastModifiedBy>
  <cp:revision>41</cp:revision>
  <dcterms:created xsi:type="dcterms:W3CDTF">2021-03-15T13:18:19Z</dcterms:created>
  <dcterms:modified xsi:type="dcterms:W3CDTF">2023-04-04T07:36:06Z</dcterms:modified>
</cp:coreProperties>
</file>