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6" r:id="rId2"/>
    <p:sldId id="297" r:id="rId3"/>
    <p:sldId id="298" r:id="rId4"/>
    <p:sldId id="299" r:id="rId5"/>
    <p:sldId id="300" r:id="rId6"/>
    <p:sldId id="301" r:id="rId7"/>
    <p:sldId id="302" r:id="rId8"/>
    <p:sldId id="303" r:id="rId9"/>
    <p:sldId id="321" r:id="rId10"/>
    <p:sldId id="305" r:id="rId11"/>
    <p:sldId id="306" r:id="rId12"/>
    <p:sldId id="319" r:id="rId13"/>
    <p:sldId id="307" r:id="rId14"/>
    <p:sldId id="320" r:id="rId1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91" autoAdjust="0"/>
    <p:restoredTop sz="94660"/>
  </p:normalViewPr>
  <p:slideViewPr>
    <p:cSldViewPr snapToGrid="0">
      <p:cViewPr varScale="1">
        <p:scale>
          <a:sx n="73" d="100"/>
          <a:sy n="73" d="100"/>
        </p:scale>
        <p:origin x="53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9F6EF-4AEC-4AC2-B588-585DFD3BF30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02EE2-16E6-464F-9B23-DFB3E640FB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4992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9F6EF-4AEC-4AC2-B588-585DFD3BF30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02EE2-16E6-464F-9B23-DFB3E640FB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8408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9F6EF-4AEC-4AC2-B588-585DFD3BF30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02EE2-16E6-464F-9B23-DFB3E640FB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7940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9F6EF-4AEC-4AC2-B588-585DFD3BF30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02EE2-16E6-464F-9B23-DFB3E640FB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9259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9F6EF-4AEC-4AC2-B588-585DFD3BF30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02EE2-16E6-464F-9B23-DFB3E640FB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2870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9F6EF-4AEC-4AC2-B588-585DFD3BF30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02EE2-16E6-464F-9B23-DFB3E640FB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1615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9F6EF-4AEC-4AC2-B588-585DFD3BF30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02EE2-16E6-464F-9B23-DFB3E640FB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960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9F6EF-4AEC-4AC2-B588-585DFD3BF30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02EE2-16E6-464F-9B23-DFB3E640FB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3148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9F6EF-4AEC-4AC2-B588-585DFD3BF30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02EE2-16E6-464F-9B23-DFB3E640FB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6816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9F6EF-4AEC-4AC2-B588-585DFD3BF30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02EE2-16E6-464F-9B23-DFB3E640FB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8201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9F6EF-4AEC-4AC2-B588-585DFD3BF30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02EE2-16E6-464F-9B23-DFB3E640FB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49027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3" name="Rectangle 9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9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9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D7F44-C03B-4A0E-8E5A-FA632FD6C0B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85003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9F6EF-4AEC-4AC2-B588-585DFD3BF30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C02EE2-16E6-464F-9B23-DFB3E640FB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4459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.jpeg"/><Relationship Id="rId2" Type="http://schemas.openxmlformats.org/officeDocument/2006/relationships/hyperlink" Target="http://www.google.co.kr/url?sa=i&amp;rct=j&amp;q=&amp;esrc=s&amp;source=images&amp;cd=&amp;cad=rja&amp;uact=8&amp;ved=0ahUKEwjh-rq8kefSAhWMurwKHSrZDkQQjRwIBw&amp;url=http://sciexplorer.blogspot.com/2012/08/jam-science-first-let-me-be-clear-i-am.html&amp;bvm=bv.150120842,d.dGc&amp;psig=AFQjCNGhbZgtjehM2FHOLIX7StxgBooFyw&amp;ust=14901698579303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wisegeek.org/what-is-pectin.htm" TargetMode="External"/><Relationship Id="rId5" Type="http://schemas.openxmlformats.org/officeDocument/2006/relationships/image" Target="../media/image2.jpeg"/><Relationship Id="rId4" Type="http://schemas.openxmlformats.org/officeDocument/2006/relationships/hyperlink" Target="http://www.google.co.kr/url?sa=i&amp;rct=j&amp;q=&amp;esrc=s&amp;source=images&amp;cd=&amp;cad=rja&amp;uact=8&amp;ved=0ahUKEwj1pcHEkefSAhWEwLwKHarRCYMQjRwIBw&amp;url=http://www.seehint.com/word.asp?no%3D11696&amp;bvm=bv.150120842,d.dGc&amp;psig=AFQjCNGhbZgtjehM2FHOLIX7StxgBooFyw&amp;ust=1490169857930308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google.co.kr/url?sa=i&amp;rct=j&amp;q=&amp;esrc=s&amp;source=images&amp;cd=&amp;ved=0ahUKEwiKy67p1eTSAhWJW7wKHZ0sANMQjRwIBw&amp;url=http://www.samsunghospital.com/hphealth/stories/nutritionStoriesView.do?brd_seq%3D28563%26cPage%3D1%26dist_cd%3D001008003%26catg_id%3DEB014&amp;psig=AFQjCNEe5h4wT6zucfeJpO5uJGFpNDwU9g&amp;ust=1490085080170536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google.co.kr/url?sa=i&amp;rct=j&amp;q=&amp;esrc=s&amp;source=images&amp;cd=&amp;ved=0ahUKEwjns_qE1uTSAhUBerwKHQ4ODXsQjRwIBw&amp;url=http://dparkgoon.tistory.com/50&amp;psig=AFQjCNEe5h4wT6zucfeJpO5uJGFpNDwU9g&amp;ust=1490085080170536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idx="1"/>
          </p:nvPr>
        </p:nvSpPr>
        <p:spPr>
          <a:xfrm>
            <a:off x="1919288" y="260350"/>
            <a:ext cx="8229600" cy="5976938"/>
          </a:xfrm>
          <a:solidFill>
            <a:schemeClr val="bg1"/>
          </a:solidFill>
        </p:spPr>
        <p:txBody>
          <a:bodyPr rtlCol="0">
            <a:normAutofit/>
          </a:bodyPr>
          <a:lstStyle/>
          <a:p>
            <a:pPr algn="ctr">
              <a:buNone/>
              <a:defRPr/>
            </a:pPr>
            <a:endParaRPr lang="ko-KR" altLang="en-US" sz="4000" b="1" dirty="0">
              <a:solidFill>
                <a:srgbClr val="FF0000"/>
              </a:solidFill>
            </a:endParaRPr>
          </a:p>
          <a:p>
            <a:pPr algn="ctr">
              <a:buNone/>
              <a:defRPr/>
            </a:pPr>
            <a:endParaRPr lang="en-US" altLang="ko-KR" sz="4000" b="1" dirty="0">
              <a:solidFill>
                <a:srgbClr val="FF0000"/>
              </a:solidFill>
            </a:endParaRPr>
          </a:p>
          <a:p>
            <a:pPr algn="ctr">
              <a:buNone/>
              <a:defRPr/>
            </a:pPr>
            <a:r>
              <a:rPr lang="ko-KR" altLang="en-US" sz="4000" b="1" dirty="0">
                <a:solidFill>
                  <a:srgbClr val="FF0000"/>
                </a:solidFill>
              </a:rPr>
              <a:t>식    품   </a:t>
            </a:r>
            <a:r>
              <a:rPr lang="ko-KR" altLang="en-US" sz="4000" b="1" dirty="0" smtClean="0">
                <a:solidFill>
                  <a:srgbClr val="FF0000"/>
                </a:solidFill>
              </a:rPr>
              <a:t>학</a:t>
            </a:r>
            <a:r>
              <a:rPr lang="ko-KR" altLang="en-US" b="1" dirty="0" smtClean="0"/>
              <a:t> </a:t>
            </a:r>
          </a:p>
          <a:p>
            <a:pPr algn="ctr">
              <a:buNone/>
              <a:defRPr/>
            </a:pPr>
            <a:endParaRPr lang="en-US" altLang="ko-KR" b="1" dirty="0" smtClean="0"/>
          </a:p>
          <a:p>
            <a:pPr>
              <a:defRPr/>
            </a:pPr>
            <a:endParaRPr lang="ko-KR" altLang="en-US" b="1" dirty="0" smtClean="0"/>
          </a:p>
          <a:p>
            <a:pPr marL="0" indent="0" algn="ctr">
              <a:buNone/>
              <a:defRPr/>
            </a:pPr>
            <a:r>
              <a:rPr lang="en-US" altLang="ko-KR" b="1" dirty="0" smtClean="0">
                <a:solidFill>
                  <a:srgbClr val="CC6600"/>
                </a:solidFill>
              </a:rPr>
              <a:t>5</a:t>
            </a:r>
            <a:r>
              <a:rPr lang="ko-KR" altLang="en-US" b="1" dirty="0" smtClean="0">
                <a:solidFill>
                  <a:srgbClr val="CC6600"/>
                </a:solidFill>
              </a:rPr>
              <a:t>주차 </a:t>
            </a:r>
            <a:r>
              <a:rPr lang="en-US" altLang="ko-KR" b="1" smtClean="0">
                <a:solidFill>
                  <a:srgbClr val="CC6600"/>
                </a:solidFill>
              </a:rPr>
              <a:t>3</a:t>
            </a:r>
            <a:r>
              <a:rPr lang="ko-KR" altLang="en-US" b="1" smtClean="0">
                <a:solidFill>
                  <a:srgbClr val="CC6600"/>
                </a:solidFill>
              </a:rPr>
              <a:t>교시</a:t>
            </a:r>
            <a:endParaRPr lang="en-US" altLang="ko-KR" b="1" dirty="0" smtClean="0">
              <a:solidFill>
                <a:srgbClr val="CC6600"/>
              </a:solidFill>
            </a:endParaRPr>
          </a:p>
          <a:p>
            <a:pPr marL="0" indent="0" algn="ctr">
              <a:buNone/>
              <a:defRPr/>
            </a:pPr>
            <a:r>
              <a:rPr lang="ko-KR" altLang="en-US" b="1" dirty="0" smtClean="0">
                <a:solidFill>
                  <a:srgbClr val="CC6600"/>
                </a:solidFill>
              </a:rPr>
              <a:t>다당류</a:t>
            </a:r>
            <a:endParaRPr lang="ko-KR" altLang="en-US" b="1" dirty="0" smtClean="0">
              <a:solidFill>
                <a:srgbClr val="3333FF"/>
              </a:solidFill>
            </a:endParaRPr>
          </a:p>
        </p:txBody>
      </p:sp>
      <p:sp>
        <p:nvSpPr>
          <p:cNvPr id="4099" name="슬라이드 번호 개체 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latinLnBrk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742950" indent="-28575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6002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E6922B68-D30A-4E3C-8EEC-A72667114D43}" type="slidenum">
              <a:rPr lang="ko-KR" altLang="en-US" sz="1200">
                <a:latin typeface="굴림" panose="020B0600000101010101" pitchFamily="50" charset="-127"/>
                <a:ea typeface="굴림" panose="020B0600000101010101" pitchFamily="50" charset="-127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</a:t>
            </a:fld>
            <a:endParaRPr lang="en-US" altLang="ko-KR" sz="12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74658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539"/>
    </mc:Choice>
    <mc:Fallback xmlns="">
      <p:transition spd="slow" advTm="665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8" descr="pectin에 대한 이미지 검색결과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902" y="848856"/>
            <a:ext cx="7343774" cy="15097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091" name="Picture 10" descr="pectin에 대한 이미지 검색결과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901" y="2605088"/>
            <a:ext cx="7343775" cy="32956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092" name="Picture 12" descr="pectin에 대한 이미지 검색결과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0913" y="2781301"/>
            <a:ext cx="2133600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3" name="직사각형 5"/>
          <p:cNvSpPr>
            <a:spLocks noChangeArrowheads="1"/>
          </p:cNvSpPr>
          <p:nvPr/>
        </p:nvSpPr>
        <p:spPr bwMode="auto">
          <a:xfrm>
            <a:off x="2172623" y="171451"/>
            <a:ext cx="174599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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¡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1"/>
              </a:buClr>
              <a:buSzPct val="75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ko-KR" altLang="en-US" sz="2200" b="1" dirty="0">
                <a:solidFill>
                  <a:srgbClr val="FF0000"/>
                </a:solidFill>
              </a:rPr>
              <a:t>펙틴</a:t>
            </a:r>
            <a:r>
              <a:rPr lang="en-US" altLang="ko-KR" sz="2200" b="1" dirty="0">
                <a:solidFill>
                  <a:srgbClr val="FF0000"/>
                </a:solidFill>
              </a:rPr>
              <a:t>(pectin)</a:t>
            </a:r>
            <a:endParaRPr lang="ko-KR" altLang="ko-KR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979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146"/>
    </mc:Choice>
    <mc:Fallback xmlns="">
      <p:transition spd="slow" advTm="1261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90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9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9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90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9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9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그림 4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9" y="2995613"/>
            <a:ext cx="7056437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39" name="Text Box 3"/>
          <p:cNvSpPr txBox="1">
            <a:spLocks noChangeArrowheads="1"/>
          </p:cNvSpPr>
          <p:nvPr/>
        </p:nvSpPr>
        <p:spPr bwMode="auto">
          <a:xfrm>
            <a:off x="1847851" y="260350"/>
            <a:ext cx="82089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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¡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1"/>
              </a:buClr>
              <a:buSzPct val="75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ko-KR" altLang="en-US" b="1" dirty="0">
                <a:solidFill>
                  <a:srgbClr val="FF0000"/>
                </a:solidFill>
                <a:latin typeface="휴먼옛체" panose="02030504000101010101" pitchFamily="18" charset="-127"/>
                <a:ea typeface="휴먼옛체" panose="02030504000101010101" pitchFamily="18" charset="-127"/>
              </a:rPr>
              <a:t>식이 섬유</a:t>
            </a:r>
          </a:p>
        </p:txBody>
      </p:sp>
      <p:graphicFrame>
        <p:nvGraphicFramePr>
          <p:cNvPr id="112644" name="Group 4"/>
          <p:cNvGraphicFramePr>
            <a:graphicFrameLocks noGrp="1"/>
          </p:cNvGraphicFramePr>
          <p:nvPr/>
        </p:nvGraphicFramePr>
        <p:xfrm>
          <a:off x="1774826" y="1268413"/>
          <a:ext cx="6696075" cy="1873251"/>
        </p:xfrm>
        <a:graphic>
          <a:graphicData uri="http://schemas.openxmlformats.org/drawingml/2006/table">
            <a:tbl>
              <a:tblPr/>
              <a:tblGrid>
                <a:gridCol w="1658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371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2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분류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생리 효과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96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용해성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endParaRPr kumimoji="1" lang="en-US" altLang="ko-KR" sz="17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만복감 부여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당</a:t>
                      </a:r>
                      <a:r>
                        <a:rPr kumimoji="1" lang="en-US" altLang="ko-K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</a:t>
                      </a: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콜레스테롤</a:t>
                      </a:r>
                      <a:r>
                        <a:rPr kumimoji="1" lang="en-US" altLang="ko-K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</a:t>
                      </a: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무기질 흡수 지연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0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불용해성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장 통과시간 단축</a:t>
                      </a:r>
                      <a:r>
                        <a:rPr kumimoji="1" lang="en-US" altLang="ko-K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배변량 증대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→배변 속도와 양 증대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2" name="그룹 1"/>
          <p:cNvGrpSpPr/>
          <p:nvPr/>
        </p:nvGrpSpPr>
        <p:grpSpPr>
          <a:xfrm>
            <a:off x="3071814" y="3418979"/>
            <a:ext cx="6911975" cy="3155951"/>
            <a:chOff x="3071813" y="3716338"/>
            <a:chExt cx="6911975" cy="3155951"/>
          </a:xfrm>
        </p:grpSpPr>
        <p:sp>
          <p:nvSpPr>
            <p:cNvPr id="91154" name="Rectangle 18"/>
            <p:cNvSpPr>
              <a:spLocks noChangeArrowheads="1"/>
            </p:cNvSpPr>
            <p:nvPr/>
          </p:nvSpPr>
          <p:spPr bwMode="auto">
            <a:xfrm>
              <a:off x="8112125" y="4652963"/>
              <a:ext cx="1079500" cy="647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latinLnBrk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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¡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ko-KR" altLang="en-US" sz="1800"/>
            </a:p>
          </p:txBody>
        </p:sp>
        <p:sp>
          <p:nvSpPr>
            <p:cNvPr id="91156" name="Text Box 20"/>
            <p:cNvSpPr txBox="1">
              <a:spLocks noChangeArrowheads="1"/>
            </p:cNvSpPr>
            <p:nvPr/>
          </p:nvSpPr>
          <p:spPr bwMode="auto">
            <a:xfrm>
              <a:off x="6959600" y="6092826"/>
              <a:ext cx="3024188" cy="779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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¡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ko-KR" altLang="en-US" sz="1800" b="1" dirty="0">
                  <a:solidFill>
                    <a:srgbClr val="FF0000"/>
                  </a:solidFill>
                </a:rPr>
                <a:t>대장암</a:t>
              </a:r>
              <a:r>
                <a:rPr lang="en-US" altLang="ko-KR" sz="1800" b="1" dirty="0">
                  <a:solidFill>
                    <a:srgbClr val="FF0000"/>
                  </a:solidFill>
                </a:rPr>
                <a:t>,</a:t>
              </a:r>
            </a:p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ko-KR" altLang="en-US" sz="1800" b="1" dirty="0">
                  <a:solidFill>
                    <a:srgbClr val="FF0000"/>
                  </a:solidFill>
                </a:rPr>
                <a:t>동맥경화증</a:t>
              </a:r>
              <a:r>
                <a:rPr lang="en-US" altLang="ko-KR" sz="1800" b="1" dirty="0">
                  <a:solidFill>
                    <a:srgbClr val="FF0000"/>
                  </a:solidFill>
                </a:rPr>
                <a:t>: </a:t>
              </a:r>
              <a:r>
                <a:rPr lang="ko-KR" altLang="en-US" sz="1800" b="1" dirty="0">
                  <a:solidFill>
                    <a:srgbClr val="FF0000"/>
                  </a:solidFill>
                </a:rPr>
                <a:t>담즙산 배설</a:t>
              </a:r>
            </a:p>
          </p:txBody>
        </p:sp>
        <p:sp>
          <p:nvSpPr>
            <p:cNvPr id="91157" name="Text Box 21"/>
            <p:cNvSpPr txBox="1">
              <a:spLocks noChangeArrowheads="1"/>
            </p:cNvSpPr>
            <p:nvPr/>
          </p:nvSpPr>
          <p:spPr bwMode="auto">
            <a:xfrm>
              <a:off x="7319963" y="4724401"/>
              <a:ext cx="1008062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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¡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ko-KR" altLang="en-US" sz="1800" b="1">
                  <a:solidFill>
                    <a:srgbClr val="FF0000"/>
                  </a:solidFill>
                </a:rPr>
                <a:t>비만</a:t>
              </a:r>
            </a:p>
          </p:txBody>
        </p:sp>
        <p:sp>
          <p:nvSpPr>
            <p:cNvPr id="91158" name="Text Box 22"/>
            <p:cNvSpPr txBox="1">
              <a:spLocks noChangeArrowheads="1"/>
            </p:cNvSpPr>
            <p:nvPr/>
          </p:nvSpPr>
          <p:spPr bwMode="auto">
            <a:xfrm>
              <a:off x="7751763" y="6092826"/>
              <a:ext cx="1008062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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¡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ko-KR" altLang="en-US" sz="1800" b="1">
                  <a:solidFill>
                    <a:srgbClr val="FF0000"/>
                  </a:solidFill>
                </a:rPr>
                <a:t>게실증</a:t>
              </a:r>
            </a:p>
          </p:txBody>
        </p:sp>
        <p:sp>
          <p:nvSpPr>
            <p:cNvPr id="91159" name="Text Box 23"/>
            <p:cNvSpPr txBox="1">
              <a:spLocks noChangeArrowheads="1"/>
            </p:cNvSpPr>
            <p:nvPr/>
          </p:nvSpPr>
          <p:spPr bwMode="auto">
            <a:xfrm>
              <a:off x="3071813" y="5013326"/>
              <a:ext cx="1008062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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¡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ko-KR" altLang="en-US" sz="1800" b="1">
                  <a:solidFill>
                    <a:srgbClr val="FF0000"/>
                  </a:solidFill>
                </a:rPr>
                <a:t>당뇨병</a:t>
              </a:r>
            </a:p>
          </p:txBody>
        </p:sp>
        <p:sp>
          <p:nvSpPr>
            <p:cNvPr id="91160" name="Text Box 24"/>
            <p:cNvSpPr txBox="1">
              <a:spLocks noChangeArrowheads="1"/>
            </p:cNvSpPr>
            <p:nvPr/>
          </p:nvSpPr>
          <p:spPr bwMode="auto">
            <a:xfrm>
              <a:off x="4295776" y="3716338"/>
              <a:ext cx="1008063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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¡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ko-KR" altLang="en-US" sz="1800" b="1">
                  <a:solidFill>
                    <a:srgbClr val="FF0000"/>
                  </a:solidFill>
                </a:rPr>
                <a:t>비만</a:t>
              </a:r>
            </a:p>
          </p:txBody>
        </p:sp>
        <p:sp>
          <p:nvSpPr>
            <p:cNvPr id="91161" name="Text Box 25"/>
            <p:cNvSpPr txBox="1">
              <a:spLocks noChangeArrowheads="1"/>
            </p:cNvSpPr>
            <p:nvPr/>
          </p:nvSpPr>
          <p:spPr bwMode="auto">
            <a:xfrm>
              <a:off x="4295776" y="6021388"/>
              <a:ext cx="1008063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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¡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ko-KR" altLang="en-US" sz="1800" b="1">
                  <a:solidFill>
                    <a:srgbClr val="FF0000"/>
                  </a:solidFill>
                </a:rPr>
                <a:t>비만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395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1566"/>
    </mc:Choice>
    <mc:Fallback xmlns="">
      <p:transition spd="slow" advTm="1415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1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1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1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1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1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1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게실증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414" y="333376"/>
            <a:ext cx="8258175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63" name="Rectangle 3"/>
          <p:cNvSpPr>
            <a:spLocks noGrp="1" noChangeArrowheads="1"/>
          </p:cNvSpPr>
          <p:nvPr>
            <p:ph type="title"/>
          </p:nvPr>
        </p:nvSpPr>
        <p:spPr>
          <a:xfrm>
            <a:off x="2030414" y="5084764"/>
            <a:ext cx="8137525" cy="1152525"/>
          </a:xfrm>
        </p:spPr>
        <p:txBody>
          <a:bodyPr/>
          <a:lstStyle/>
          <a:p>
            <a:pPr eaLnBrk="1" hangingPunct="1"/>
            <a:r>
              <a:rPr lang="ko-KR" altLang="en-US" sz="2400" b="1" dirty="0">
                <a:solidFill>
                  <a:srgbClr val="FF0066"/>
                </a:solidFill>
              </a:rPr>
              <a:t>대장 </a:t>
            </a:r>
            <a:r>
              <a:rPr lang="ko-KR" altLang="en-US" sz="2400" b="1" dirty="0" err="1">
                <a:solidFill>
                  <a:srgbClr val="FF0066"/>
                </a:solidFill>
              </a:rPr>
              <a:t>게실증</a:t>
            </a:r>
            <a:r>
              <a:rPr lang="ko-KR" altLang="en-US" sz="2400" b="1" dirty="0">
                <a:solidFill>
                  <a:srgbClr val="FF0066"/>
                </a:solidFill>
              </a:rPr>
              <a:t> </a:t>
            </a:r>
            <a:r>
              <a:rPr lang="en-US" altLang="ko-KR" sz="2400" b="1" dirty="0">
                <a:solidFill>
                  <a:srgbClr val="FF0066"/>
                </a:solidFill>
              </a:rPr>
              <a:t>: </a:t>
            </a:r>
            <a:r>
              <a:rPr lang="ko-KR" altLang="en-US" sz="2400" b="1" dirty="0" err="1">
                <a:solidFill>
                  <a:srgbClr val="0052F6"/>
                </a:solidFill>
              </a:rPr>
              <a:t>대장벽이</a:t>
            </a:r>
            <a:r>
              <a:rPr lang="ko-KR" altLang="en-US" sz="2400" b="1" dirty="0">
                <a:solidFill>
                  <a:srgbClr val="0052F6"/>
                </a:solidFill>
              </a:rPr>
              <a:t> 바깥쪽으로 돌출한 비정상적인 작 </a:t>
            </a:r>
            <a:r>
              <a:rPr lang="en-US" altLang="ko-KR" sz="2400" b="1" dirty="0">
                <a:solidFill>
                  <a:srgbClr val="0052F6"/>
                </a:solidFill>
              </a:rPr>
              <a:t/>
            </a:r>
            <a:br>
              <a:rPr lang="en-US" altLang="ko-KR" sz="2400" b="1" dirty="0">
                <a:solidFill>
                  <a:srgbClr val="0052F6"/>
                </a:solidFill>
              </a:rPr>
            </a:br>
            <a:r>
              <a:rPr lang="en-US" altLang="ko-KR" sz="2400" b="1" dirty="0">
                <a:solidFill>
                  <a:srgbClr val="0052F6"/>
                </a:solidFill>
              </a:rPr>
              <a:t>                   </a:t>
            </a:r>
            <a:r>
              <a:rPr lang="ko-KR" altLang="en-US" sz="2400" b="1" dirty="0">
                <a:solidFill>
                  <a:srgbClr val="0052F6"/>
                </a:solidFill>
              </a:rPr>
              <a:t>은 주머니</a:t>
            </a:r>
            <a:r>
              <a:rPr lang="en-US" altLang="ko-KR" sz="2400" b="1" dirty="0">
                <a:solidFill>
                  <a:srgbClr val="0052F6"/>
                </a:solidFill>
              </a:rPr>
              <a:t/>
            </a:r>
            <a:br>
              <a:rPr lang="en-US" altLang="ko-KR" sz="2400" b="1" dirty="0">
                <a:solidFill>
                  <a:srgbClr val="0052F6"/>
                </a:solidFill>
              </a:rPr>
            </a:br>
            <a:r>
              <a:rPr lang="ko-KR" altLang="en-US" sz="2400" b="1" dirty="0">
                <a:solidFill>
                  <a:srgbClr val="0052F6"/>
                </a:solidFill>
              </a:rPr>
              <a:t>원인 </a:t>
            </a:r>
            <a:r>
              <a:rPr lang="en-US" altLang="ko-KR" sz="2400" b="1" dirty="0">
                <a:solidFill>
                  <a:srgbClr val="0052F6"/>
                </a:solidFill>
              </a:rPr>
              <a:t>: </a:t>
            </a:r>
            <a:r>
              <a:rPr lang="ko-KR" altLang="en-US" sz="2400" b="1" dirty="0">
                <a:solidFill>
                  <a:srgbClr val="0052F6"/>
                </a:solidFill>
              </a:rPr>
              <a:t>섬유질이 부족한 식사로 인한 변비 </a:t>
            </a:r>
          </a:p>
        </p:txBody>
      </p:sp>
      <p:pic>
        <p:nvPicPr>
          <p:cNvPr id="9216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063" y="620714"/>
            <a:ext cx="2489200" cy="233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93002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386"/>
    </mc:Choice>
    <mc:Fallback xmlns="">
      <p:transition spd="slow" advTm="1383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2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ext Box 2"/>
          <p:cNvSpPr txBox="1">
            <a:spLocks noChangeArrowheads="1"/>
          </p:cNvSpPr>
          <p:nvPr/>
        </p:nvSpPr>
        <p:spPr bwMode="auto">
          <a:xfrm>
            <a:off x="1919288" y="260350"/>
            <a:ext cx="5543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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¡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1"/>
              </a:buClr>
              <a:buSzPct val="75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ko-KR" altLang="en-US" sz="2400" b="1" dirty="0">
                <a:solidFill>
                  <a:srgbClr val="FF0000"/>
                </a:solidFill>
                <a:latin typeface="휴먼옛체" panose="02030504000101010101" pitchFamily="18" charset="-127"/>
                <a:ea typeface="휴먼옛체" panose="02030504000101010101" pitchFamily="18" charset="-127"/>
              </a:rPr>
              <a:t>탄수화물의 소화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1955800" y="1268414"/>
            <a:ext cx="8820150" cy="167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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¡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1"/>
              </a:buClr>
              <a:buSzPct val="75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14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ko-KR" altLang="en-US" sz="2000" b="1" dirty="0"/>
              <a:t>전분</a:t>
            </a:r>
            <a:r>
              <a:rPr lang="en-US" altLang="ko-KR" sz="2000" b="1" dirty="0"/>
              <a:t>---</a:t>
            </a:r>
            <a:r>
              <a:rPr lang="ko-KR" altLang="en-US" sz="2000" b="1" dirty="0"/>
              <a:t>덱스트린</a:t>
            </a:r>
            <a:r>
              <a:rPr lang="en-US" altLang="ko-KR" sz="2000" b="1" dirty="0"/>
              <a:t>----</a:t>
            </a:r>
            <a:r>
              <a:rPr lang="ko-KR" altLang="en-US" sz="2000" b="1" dirty="0" err="1"/>
              <a:t>말토오즈</a:t>
            </a:r>
            <a:r>
              <a:rPr lang="en-US" altLang="ko-KR" sz="2000" b="1" dirty="0"/>
              <a:t>----------</a:t>
            </a:r>
            <a:r>
              <a:rPr lang="ko-KR" altLang="en-US" sz="2000" b="1" dirty="0" err="1"/>
              <a:t>글루코즈</a:t>
            </a:r>
            <a:r>
              <a:rPr lang="en-US" altLang="ko-KR" sz="2000" b="1" dirty="0"/>
              <a:t>+</a:t>
            </a:r>
            <a:r>
              <a:rPr lang="ko-KR" altLang="en-US" sz="2000" b="1" dirty="0" err="1"/>
              <a:t>글루코즈</a:t>
            </a:r>
            <a:endParaRPr lang="ko-KR" altLang="en-US" sz="2000" b="1" dirty="0"/>
          </a:p>
          <a:p>
            <a:pPr eaLnBrk="1" hangingPunct="1">
              <a:lnSpc>
                <a:spcPct val="14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ko-KR" altLang="en-US" sz="2000" b="1" dirty="0"/>
              <a:t>                                </a:t>
            </a:r>
            <a:r>
              <a:rPr lang="ko-KR" altLang="en-US" sz="2000" b="1" dirty="0" err="1"/>
              <a:t>수크로오즈</a:t>
            </a:r>
            <a:r>
              <a:rPr lang="en-US" altLang="ko-KR" sz="2000" b="1" dirty="0"/>
              <a:t>--------</a:t>
            </a:r>
            <a:r>
              <a:rPr lang="ko-KR" altLang="en-US" sz="2000" b="1" dirty="0" err="1"/>
              <a:t>글루코오즈</a:t>
            </a:r>
            <a:r>
              <a:rPr lang="en-US" altLang="ko-KR" sz="2000" b="1" dirty="0"/>
              <a:t>+</a:t>
            </a:r>
            <a:r>
              <a:rPr lang="ko-KR" altLang="en-US" sz="2000" b="1" dirty="0" err="1"/>
              <a:t>프락토오즈</a:t>
            </a:r>
            <a:endParaRPr lang="ko-KR" altLang="en-US" sz="2000" b="1" dirty="0"/>
          </a:p>
          <a:p>
            <a:pPr eaLnBrk="1" hangingPunct="1">
              <a:lnSpc>
                <a:spcPct val="14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ko-KR" altLang="en-US" sz="2000" b="1" dirty="0"/>
              <a:t>                                </a:t>
            </a:r>
            <a:r>
              <a:rPr lang="ko-KR" altLang="en-US" sz="2000" b="1" dirty="0" err="1"/>
              <a:t>락토오즈</a:t>
            </a:r>
            <a:r>
              <a:rPr lang="en-US" altLang="ko-KR" sz="2000" b="1" dirty="0"/>
              <a:t>----------</a:t>
            </a:r>
            <a:r>
              <a:rPr lang="ko-KR" altLang="en-US" sz="2000" b="1" dirty="0" err="1"/>
              <a:t>글루코오즈</a:t>
            </a:r>
            <a:r>
              <a:rPr lang="en-US" altLang="ko-KR" sz="2000" b="1" dirty="0"/>
              <a:t>+</a:t>
            </a:r>
            <a:r>
              <a:rPr lang="ko-KR" altLang="en-US" sz="2000" b="1" dirty="0" err="1"/>
              <a:t>갈락토오즈</a:t>
            </a:r>
            <a:r>
              <a:rPr lang="ko-KR" altLang="en-US" sz="2000" b="1" dirty="0"/>
              <a:t>                         </a:t>
            </a:r>
          </a:p>
        </p:txBody>
      </p:sp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2063751" y="4005263"/>
            <a:ext cx="1584325" cy="78483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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¡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1"/>
              </a:buClr>
              <a:buSzPct val="75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ko-KR" altLang="en-US" sz="1800" b="1" dirty="0">
                <a:solidFill>
                  <a:srgbClr val="FF0000"/>
                </a:solidFill>
              </a:rPr>
              <a:t>타액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ko-KR" altLang="en-US" sz="1800" b="1" dirty="0">
                <a:solidFill>
                  <a:srgbClr val="FF0000"/>
                </a:solidFill>
              </a:rPr>
              <a:t>아밀라아제</a:t>
            </a:r>
          </a:p>
        </p:txBody>
      </p:sp>
      <p:sp>
        <p:nvSpPr>
          <p:cNvPr id="68613" name="Text Box 5"/>
          <p:cNvSpPr txBox="1">
            <a:spLocks noChangeArrowheads="1"/>
          </p:cNvSpPr>
          <p:nvPr/>
        </p:nvSpPr>
        <p:spPr bwMode="auto">
          <a:xfrm>
            <a:off x="3863976" y="4005263"/>
            <a:ext cx="1584325" cy="78483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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¡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1"/>
              </a:buClr>
              <a:buSzPct val="75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ko-KR" altLang="en-US" sz="1800" b="1" dirty="0">
                <a:solidFill>
                  <a:srgbClr val="FF0000"/>
                </a:solidFill>
              </a:rPr>
              <a:t>췌장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ko-KR" altLang="en-US" sz="1800" b="1" dirty="0">
                <a:solidFill>
                  <a:srgbClr val="FF0000"/>
                </a:solidFill>
              </a:rPr>
              <a:t>아밀라아제</a:t>
            </a:r>
          </a:p>
        </p:txBody>
      </p:sp>
      <p:sp>
        <p:nvSpPr>
          <p:cNvPr id="68614" name="Text Box 6"/>
          <p:cNvSpPr txBox="1">
            <a:spLocks noChangeArrowheads="1"/>
          </p:cNvSpPr>
          <p:nvPr/>
        </p:nvSpPr>
        <p:spPr bwMode="auto">
          <a:xfrm>
            <a:off x="5664201" y="4005263"/>
            <a:ext cx="1584325" cy="36933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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¡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1"/>
              </a:buClr>
              <a:buSzPct val="75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ko-KR" altLang="en-US" sz="1800" b="1" dirty="0">
                <a:solidFill>
                  <a:srgbClr val="FF0000"/>
                </a:solidFill>
              </a:rPr>
              <a:t>소장</a:t>
            </a:r>
          </a:p>
        </p:txBody>
      </p:sp>
      <p:sp>
        <p:nvSpPr>
          <p:cNvPr id="68615" name="Text Box 7"/>
          <p:cNvSpPr txBox="1">
            <a:spLocks noChangeArrowheads="1"/>
          </p:cNvSpPr>
          <p:nvPr/>
        </p:nvSpPr>
        <p:spPr bwMode="auto">
          <a:xfrm>
            <a:off x="5664201" y="4581525"/>
            <a:ext cx="1584325" cy="36933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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¡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1"/>
              </a:buClr>
              <a:buSzPct val="75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ko-KR" altLang="en-US" sz="1800" b="1" dirty="0">
                <a:solidFill>
                  <a:srgbClr val="FF0000"/>
                </a:solidFill>
              </a:rPr>
              <a:t>말타아제</a:t>
            </a:r>
          </a:p>
        </p:txBody>
      </p:sp>
      <p:sp>
        <p:nvSpPr>
          <p:cNvPr id="68616" name="Text Box 8"/>
          <p:cNvSpPr txBox="1">
            <a:spLocks noChangeArrowheads="1"/>
          </p:cNvSpPr>
          <p:nvPr/>
        </p:nvSpPr>
        <p:spPr bwMode="auto">
          <a:xfrm>
            <a:off x="5664201" y="5084763"/>
            <a:ext cx="1584325" cy="36933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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¡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1"/>
              </a:buClr>
              <a:buSzPct val="75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ko-KR" altLang="en-US" sz="1800" b="1">
                <a:solidFill>
                  <a:srgbClr val="FF0000"/>
                </a:solidFill>
              </a:rPr>
              <a:t>수크라아제</a:t>
            </a:r>
          </a:p>
        </p:txBody>
      </p:sp>
      <p:sp>
        <p:nvSpPr>
          <p:cNvPr id="68617" name="Text Box 9"/>
          <p:cNvSpPr txBox="1">
            <a:spLocks noChangeArrowheads="1"/>
          </p:cNvSpPr>
          <p:nvPr/>
        </p:nvSpPr>
        <p:spPr bwMode="auto">
          <a:xfrm>
            <a:off x="5664201" y="5661025"/>
            <a:ext cx="1584325" cy="36933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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¡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1"/>
              </a:buClr>
              <a:buSzPct val="75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ko-KR" altLang="en-US" sz="1800" b="1">
                <a:solidFill>
                  <a:srgbClr val="FF0000"/>
                </a:solidFill>
              </a:rPr>
              <a:t>락타아제</a:t>
            </a:r>
          </a:p>
        </p:txBody>
      </p:sp>
      <p:sp>
        <p:nvSpPr>
          <p:cNvPr id="68618" name="Line 10"/>
          <p:cNvSpPr>
            <a:spLocks noChangeShapeType="1"/>
          </p:cNvSpPr>
          <p:nvPr/>
        </p:nvSpPr>
        <p:spPr bwMode="auto">
          <a:xfrm flipV="1">
            <a:off x="2711450" y="1916114"/>
            <a:ext cx="0" cy="1800225"/>
          </a:xfrm>
          <a:prstGeom prst="line">
            <a:avLst/>
          </a:prstGeom>
          <a:noFill/>
          <a:ln w="57150">
            <a:solidFill>
              <a:srgbClr val="0000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68619" name="Line 11"/>
          <p:cNvSpPr>
            <a:spLocks noChangeShapeType="1"/>
          </p:cNvSpPr>
          <p:nvPr/>
        </p:nvSpPr>
        <p:spPr bwMode="auto">
          <a:xfrm flipV="1">
            <a:off x="4295775" y="1916114"/>
            <a:ext cx="0" cy="1800225"/>
          </a:xfrm>
          <a:prstGeom prst="line">
            <a:avLst/>
          </a:prstGeom>
          <a:noFill/>
          <a:ln w="57150">
            <a:solidFill>
              <a:srgbClr val="0000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68620" name="Line 12"/>
          <p:cNvSpPr>
            <a:spLocks noChangeShapeType="1"/>
          </p:cNvSpPr>
          <p:nvPr/>
        </p:nvSpPr>
        <p:spPr bwMode="auto">
          <a:xfrm flipV="1">
            <a:off x="6527800" y="1916114"/>
            <a:ext cx="0" cy="1800225"/>
          </a:xfrm>
          <a:prstGeom prst="line">
            <a:avLst/>
          </a:prstGeom>
          <a:noFill/>
          <a:ln w="57150">
            <a:solidFill>
              <a:srgbClr val="0000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93197" name="Text Box 13"/>
          <p:cNvSpPr txBox="1">
            <a:spLocks noChangeArrowheads="1"/>
          </p:cNvSpPr>
          <p:nvPr/>
        </p:nvSpPr>
        <p:spPr bwMode="auto">
          <a:xfrm>
            <a:off x="2211388" y="981076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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¡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1"/>
              </a:buClr>
              <a:buSzPct val="75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ko-KR" altLang="ko-KR" sz="1800"/>
          </a:p>
        </p:txBody>
      </p:sp>
      <p:sp>
        <p:nvSpPr>
          <p:cNvPr id="93198" name="Text Box 14"/>
          <p:cNvSpPr txBox="1">
            <a:spLocks noChangeArrowheads="1"/>
          </p:cNvSpPr>
          <p:nvPr/>
        </p:nvSpPr>
        <p:spPr bwMode="auto">
          <a:xfrm>
            <a:off x="2500313" y="1052513"/>
            <a:ext cx="10080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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¡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1"/>
              </a:buClr>
              <a:buSzPct val="75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ko-KR" altLang="en-US" sz="1800" b="1" dirty="0">
                <a:latin typeface="MD이솝체" pitchFamily="18" charset="-127"/>
                <a:ea typeface="MD이솝체" pitchFamily="18" charset="-127"/>
              </a:rPr>
              <a:t>다당류</a:t>
            </a:r>
          </a:p>
        </p:txBody>
      </p:sp>
      <p:sp>
        <p:nvSpPr>
          <p:cNvPr id="93199" name="AutoShape 15"/>
          <p:cNvSpPr>
            <a:spLocks noChangeArrowheads="1"/>
          </p:cNvSpPr>
          <p:nvPr/>
        </p:nvSpPr>
        <p:spPr bwMode="auto">
          <a:xfrm>
            <a:off x="2500313" y="1052513"/>
            <a:ext cx="863600" cy="360362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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¡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1"/>
              </a:buClr>
              <a:buSzPct val="75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ko-KR" altLang="en-US" sz="1800"/>
          </a:p>
        </p:txBody>
      </p:sp>
      <p:sp>
        <p:nvSpPr>
          <p:cNvPr id="93200" name="Text Box 16"/>
          <p:cNvSpPr txBox="1">
            <a:spLocks noChangeArrowheads="1"/>
          </p:cNvSpPr>
          <p:nvPr/>
        </p:nvSpPr>
        <p:spPr bwMode="auto">
          <a:xfrm>
            <a:off x="4687888" y="1052513"/>
            <a:ext cx="10080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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¡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1"/>
              </a:buClr>
              <a:buSzPct val="75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ko-KR" altLang="en-US" sz="1800" b="1">
                <a:latin typeface="MD이솝체" pitchFamily="18" charset="-127"/>
                <a:ea typeface="MD이솝체" pitchFamily="18" charset="-127"/>
              </a:rPr>
              <a:t>이당류</a:t>
            </a:r>
          </a:p>
        </p:txBody>
      </p:sp>
      <p:sp>
        <p:nvSpPr>
          <p:cNvPr id="93201" name="AutoShape 17"/>
          <p:cNvSpPr>
            <a:spLocks noChangeArrowheads="1"/>
          </p:cNvSpPr>
          <p:nvPr/>
        </p:nvSpPr>
        <p:spPr bwMode="auto">
          <a:xfrm>
            <a:off x="4687888" y="1052513"/>
            <a:ext cx="863600" cy="360362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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¡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1"/>
              </a:buClr>
              <a:buSzPct val="75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ko-KR" altLang="en-US" sz="1800"/>
          </a:p>
        </p:txBody>
      </p:sp>
      <p:sp>
        <p:nvSpPr>
          <p:cNvPr id="93202" name="Text Box 18"/>
          <p:cNvSpPr txBox="1">
            <a:spLocks noChangeArrowheads="1"/>
          </p:cNvSpPr>
          <p:nvPr/>
        </p:nvSpPr>
        <p:spPr bwMode="auto">
          <a:xfrm>
            <a:off x="7680326" y="981076"/>
            <a:ext cx="10080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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¡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1"/>
              </a:buClr>
              <a:buSzPct val="75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ko-KR" altLang="en-US" sz="1800" b="1">
                <a:latin typeface="MD이솝체" pitchFamily="18" charset="-127"/>
                <a:ea typeface="MD이솝체" pitchFamily="18" charset="-127"/>
              </a:rPr>
              <a:t>단당류</a:t>
            </a:r>
          </a:p>
        </p:txBody>
      </p:sp>
      <p:sp>
        <p:nvSpPr>
          <p:cNvPr id="93203" name="AutoShape 19"/>
          <p:cNvSpPr>
            <a:spLocks noChangeArrowheads="1"/>
          </p:cNvSpPr>
          <p:nvPr/>
        </p:nvSpPr>
        <p:spPr bwMode="auto">
          <a:xfrm>
            <a:off x="7680325" y="981076"/>
            <a:ext cx="863600" cy="360363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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¡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1"/>
              </a:buClr>
              <a:buSzPct val="75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ko-KR" altLang="en-US" sz="18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167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436"/>
    </mc:Choice>
    <mc:Fallback xmlns="">
      <p:transition spd="slow" advTm="1454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8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8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8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8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8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8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8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8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8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8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8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8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8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8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3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3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/>
      <p:bldP spid="68612" grpId="0" animBg="1"/>
      <p:bldP spid="68613" grpId="0" animBg="1"/>
      <p:bldP spid="68614" grpId="0" animBg="1"/>
      <p:bldP spid="68615" grpId="0" animBg="1"/>
      <p:bldP spid="68616" grpId="0" animBg="1"/>
      <p:bldP spid="68617" grpId="0" animBg="1"/>
      <p:bldP spid="9319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885435" y="1224829"/>
            <a:ext cx="8280400" cy="4510994"/>
            <a:chOff x="1992313" y="678564"/>
            <a:chExt cx="8280400" cy="4510994"/>
          </a:xfrm>
        </p:grpSpPr>
        <p:sp>
          <p:nvSpPr>
            <p:cNvPr id="94210" name="Rectangle 2"/>
            <p:cNvSpPr txBox="1">
              <a:spLocks noChangeArrowheads="1"/>
            </p:cNvSpPr>
            <p:nvPr/>
          </p:nvSpPr>
          <p:spPr bwMode="auto">
            <a:xfrm>
              <a:off x="1992313" y="678564"/>
              <a:ext cx="3644900" cy="57150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b"/>
            <a:lstStyle>
              <a:lvl1pPr latinLnBrk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ko-KR" altLang="en-US" sz="3200" dirty="0">
                  <a:solidFill>
                    <a:srgbClr val="FF0000"/>
                  </a:solidFill>
                  <a:latin typeface="휴먼옛체" panose="02030504000101010101" pitchFamily="18" charset="-127"/>
                  <a:ea typeface="휴먼옛체" panose="02030504000101010101" pitchFamily="18" charset="-127"/>
                </a:rPr>
                <a:t>탄수화물의 기능</a:t>
              </a:r>
            </a:p>
          </p:txBody>
        </p:sp>
        <p:sp>
          <p:nvSpPr>
            <p:cNvPr id="94211" name="Rectangle 5"/>
            <p:cNvSpPr>
              <a:spLocks noChangeArrowheads="1"/>
            </p:cNvSpPr>
            <p:nvPr/>
          </p:nvSpPr>
          <p:spPr bwMode="auto">
            <a:xfrm>
              <a:off x="1992313" y="1773238"/>
              <a:ext cx="4032250" cy="34163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latinLnBrk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400" b="1" dirty="0">
                  <a:latin typeface="휴먼옛체" panose="02030504000101010101" pitchFamily="18" charset="-127"/>
                  <a:ea typeface="휴먼옛체" panose="02030504000101010101" pitchFamily="18" charset="-127"/>
                </a:rPr>
                <a:t> </a:t>
              </a:r>
              <a:r>
                <a:rPr lang="ko-KR" altLang="en-US" sz="2400" b="1" dirty="0">
                  <a:solidFill>
                    <a:srgbClr val="0000FF"/>
                  </a:solidFill>
                  <a:latin typeface="휴먼옛체" panose="02030504000101010101" pitchFamily="18" charset="-127"/>
                  <a:ea typeface="휴먼옛체" panose="02030504000101010101" pitchFamily="18" charset="-127"/>
                </a:rPr>
                <a:t>생리적 기능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Char char="•"/>
              </a:pPr>
              <a:endParaRPr lang="ko-KR" altLang="en-US" sz="2400" b="1" dirty="0">
                <a:latin typeface="휴먼옛체" panose="02030504000101010101" pitchFamily="18" charset="-127"/>
                <a:ea typeface="휴먼옛체" panose="02030504000101010101" pitchFamily="18" charset="-127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Char char="•"/>
              </a:pPr>
              <a:r>
                <a:rPr lang="ko-KR" altLang="en-US" sz="2400" dirty="0">
                  <a:latin typeface="휴먼옛체" panose="02030504000101010101" pitchFamily="18" charset="-127"/>
                  <a:ea typeface="휴먼옛체" panose="02030504000101010101" pitchFamily="18" charset="-127"/>
                </a:rPr>
                <a:t> 인간이 섭취하는 에너지원의 </a:t>
              </a:r>
              <a:r>
                <a:rPr lang="en-US" altLang="ko-KR" sz="2400" dirty="0">
                  <a:latin typeface="휴먼옛체" panose="02030504000101010101" pitchFamily="18" charset="-127"/>
                  <a:ea typeface="휴먼옛체" panose="02030504000101010101" pitchFamily="18" charset="-127"/>
                </a:rPr>
                <a:t>60% </a:t>
              </a:r>
              <a:r>
                <a:rPr lang="ko-KR" altLang="en-US" sz="2400" dirty="0">
                  <a:latin typeface="휴먼옛체" panose="02030504000101010101" pitchFamily="18" charset="-127"/>
                  <a:ea typeface="휴먼옛체" panose="02030504000101010101" pitchFamily="18" charset="-127"/>
                </a:rPr>
                <a:t>이상은 탄수화물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Char char="•"/>
              </a:pPr>
              <a:endParaRPr lang="ko-KR" altLang="en-US" sz="2400" dirty="0">
                <a:latin typeface="휴먼옛체" panose="02030504000101010101" pitchFamily="18" charset="-127"/>
                <a:ea typeface="휴먼옛체" panose="02030504000101010101" pitchFamily="18" charset="-127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Char char="•"/>
              </a:pPr>
              <a:r>
                <a:rPr lang="ko-KR" altLang="en-US" sz="2400" dirty="0">
                  <a:latin typeface="휴먼옛체" panose="02030504000101010101" pitchFamily="18" charset="-127"/>
                  <a:ea typeface="휴먼옛체" panose="02030504000101010101" pitchFamily="18" charset="-127"/>
                </a:rPr>
                <a:t> 신체에 에너지 공급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Char char="•"/>
              </a:pPr>
              <a:endParaRPr lang="ko-KR" altLang="en-US" sz="2400" dirty="0">
                <a:latin typeface="휴먼옛체" panose="02030504000101010101" pitchFamily="18" charset="-127"/>
                <a:ea typeface="휴먼옛체" panose="02030504000101010101" pitchFamily="18" charset="-127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Char char="•"/>
              </a:pPr>
              <a:r>
                <a:rPr lang="ko-KR" altLang="en-US" sz="2400" dirty="0">
                  <a:latin typeface="휴먼옛체" panose="02030504000101010101" pitchFamily="18" charset="-127"/>
                  <a:ea typeface="휴먼옛체" panose="02030504000101010101" pitchFamily="18" charset="-127"/>
                </a:rPr>
                <a:t> 두뇌에 에너지 공급</a:t>
              </a:r>
              <a:r>
                <a:rPr lang="en-US" altLang="ko-KR" sz="2400" dirty="0">
                  <a:latin typeface="휴먼옛체" panose="02030504000101010101" pitchFamily="18" charset="-127"/>
                  <a:ea typeface="휴먼옛체" panose="02030504000101010101" pitchFamily="18" charset="-127"/>
                </a:rPr>
                <a:t>: </a:t>
              </a:r>
              <a:r>
                <a:rPr lang="ko-KR" altLang="en-US" sz="2400" dirty="0">
                  <a:latin typeface="휴먼옛체" panose="02030504000101010101" pitchFamily="18" charset="-127"/>
                  <a:ea typeface="휴먼옛체" panose="02030504000101010101" pitchFamily="18" charset="-127"/>
                </a:rPr>
                <a:t>두뇌의 유일한 에너지원</a:t>
              </a:r>
              <a:r>
                <a:rPr lang="en-US" altLang="ko-KR" sz="2400" dirty="0">
                  <a:latin typeface="휴먼옛체" panose="02030504000101010101" pitchFamily="18" charset="-127"/>
                  <a:ea typeface="휴먼옛체" panose="02030504000101010101" pitchFamily="18" charset="-127"/>
                </a:rPr>
                <a:t>, </a:t>
              </a:r>
              <a:r>
                <a:rPr lang="ko-KR" altLang="en-US" sz="2400" dirty="0">
                  <a:latin typeface="휴먼옛체" panose="02030504000101010101" pitchFamily="18" charset="-127"/>
                  <a:ea typeface="휴먼옛체" panose="02030504000101010101" pitchFamily="18" charset="-127"/>
                </a:rPr>
                <a:t>포도당</a:t>
              </a:r>
            </a:p>
          </p:txBody>
        </p:sp>
        <p:sp>
          <p:nvSpPr>
            <p:cNvPr id="94212" name="Rectangle 7"/>
            <p:cNvSpPr>
              <a:spLocks noChangeArrowheads="1"/>
            </p:cNvSpPr>
            <p:nvPr/>
          </p:nvSpPr>
          <p:spPr bwMode="auto">
            <a:xfrm>
              <a:off x="6240463" y="1773238"/>
              <a:ext cx="4032250" cy="34163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latinLnBrk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400" b="1" dirty="0">
                  <a:latin typeface="휴먼옛체" panose="02030504000101010101" pitchFamily="18" charset="-127"/>
                  <a:ea typeface="휴먼옛체" panose="02030504000101010101" pitchFamily="18" charset="-127"/>
                </a:rPr>
                <a:t> </a:t>
              </a:r>
              <a:r>
                <a:rPr lang="ko-KR" altLang="en-US" sz="2400" b="1" dirty="0">
                  <a:solidFill>
                    <a:srgbClr val="0000FF"/>
                  </a:solidFill>
                  <a:latin typeface="휴먼옛체" panose="02030504000101010101" pitchFamily="18" charset="-127"/>
                  <a:ea typeface="휴먼옛체" panose="02030504000101010101" pitchFamily="18" charset="-127"/>
                </a:rPr>
                <a:t>물리적 기능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Char char="•"/>
              </a:pPr>
              <a:endParaRPr lang="ko-KR" altLang="en-US" sz="2400" b="1" dirty="0">
                <a:latin typeface="휴먼옛체" panose="02030504000101010101" pitchFamily="18" charset="-127"/>
                <a:ea typeface="휴먼옛체" panose="02030504000101010101" pitchFamily="18" charset="-127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Char char="•"/>
              </a:pPr>
              <a:r>
                <a:rPr lang="ko-KR" altLang="en-US" sz="2400" dirty="0">
                  <a:latin typeface="휴먼옛체" panose="02030504000101010101" pitchFamily="18" charset="-127"/>
                  <a:ea typeface="휴먼옛체" panose="02030504000101010101" pitchFamily="18" charset="-127"/>
                </a:rPr>
                <a:t> 식품의 부피와 </a:t>
              </a:r>
              <a:r>
                <a:rPr lang="ko-KR" altLang="en-US" sz="2400" dirty="0" err="1">
                  <a:latin typeface="휴먼옛체" panose="02030504000101010101" pitchFamily="18" charset="-127"/>
                  <a:ea typeface="휴먼옛체" panose="02030504000101010101" pitchFamily="18" charset="-127"/>
                </a:rPr>
                <a:t>식감</a:t>
              </a:r>
              <a:r>
                <a:rPr lang="ko-KR" altLang="en-US" sz="2400" dirty="0">
                  <a:latin typeface="휴먼옛체" panose="02030504000101010101" pitchFamily="18" charset="-127"/>
                  <a:ea typeface="휴먼옛체" panose="02030504000101010101" pitchFamily="18" charset="-127"/>
                </a:rPr>
                <a:t> 형성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Char char="•"/>
              </a:pPr>
              <a:endParaRPr lang="ko-KR" altLang="en-US" sz="2400" dirty="0">
                <a:latin typeface="휴먼옛체" panose="02030504000101010101" pitchFamily="18" charset="-127"/>
                <a:ea typeface="휴먼옛체" panose="02030504000101010101" pitchFamily="18" charset="-127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Char char="•"/>
              </a:pPr>
              <a:r>
                <a:rPr lang="ko-KR" altLang="en-US" sz="2400" dirty="0">
                  <a:latin typeface="휴먼옛체" panose="02030504000101010101" pitchFamily="18" charset="-127"/>
                  <a:ea typeface="휴먼옛체" panose="02030504000101010101" pitchFamily="18" charset="-127"/>
                </a:rPr>
                <a:t> 식품에 감미 부여</a:t>
              </a:r>
              <a:r>
                <a:rPr lang="en-US" altLang="ko-KR" sz="2400" dirty="0">
                  <a:latin typeface="휴먼옛체" panose="02030504000101010101" pitchFamily="18" charset="-127"/>
                  <a:ea typeface="휴먼옛체" panose="02030504000101010101" pitchFamily="18" charset="-127"/>
                </a:rPr>
                <a:t>: </a:t>
              </a:r>
              <a:r>
                <a:rPr lang="ko-KR" altLang="en-US" sz="2400" dirty="0">
                  <a:latin typeface="휴먼옛체" panose="02030504000101010101" pitchFamily="18" charset="-127"/>
                  <a:ea typeface="휴먼옛체" panose="02030504000101010101" pitchFamily="18" charset="-127"/>
                </a:rPr>
                <a:t>감미료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Char char="•"/>
              </a:pPr>
              <a:endParaRPr lang="ko-KR" altLang="en-US" sz="2400" dirty="0">
                <a:latin typeface="휴먼옛체" panose="02030504000101010101" pitchFamily="18" charset="-127"/>
                <a:ea typeface="휴먼옛체" panose="02030504000101010101" pitchFamily="18" charset="-127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Char char="•"/>
              </a:pPr>
              <a:r>
                <a:rPr lang="ko-KR" altLang="en-US" sz="2400" dirty="0">
                  <a:latin typeface="휴먼옛체" panose="02030504000101010101" pitchFamily="18" charset="-127"/>
                  <a:ea typeface="휴먼옛체" panose="02030504000101010101" pitchFamily="18" charset="-127"/>
                </a:rPr>
                <a:t> 식품에 색상 부여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Char char="•"/>
              </a:pPr>
              <a:endParaRPr lang="ko-KR" altLang="en-US" sz="2400" dirty="0">
                <a:latin typeface="휴먼옛체" panose="02030504000101010101" pitchFamily="18" charset="-127"/>
                <a:ea typeface="휴먼옛체" panose="02030504000101010101" pitchFamily="18" charset="-127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Char char="•"/>
              </a:pPr>
              <a:r>
                <a:rPr lang="ko-KR" altLang="en-US" sz="2400" dirty="0">
                  <a:latin typeface="휴먼옛체" panose="02030504000101010101" pitchFamily="18" charset="-127"/>
                  <a:ea typeface="휴먼옛체" panose="02030504000101010101" pitchFamily="18" charset="-127"/>
                </a:rPr>
                <a:t> 식품의 발효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832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5414"/>
    </mc:Choice>
    <mc:Fallback xmlns="">
      <p:transition spd="slow" advTm="1754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탄수화물에 대한 이미지 검색결과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914" y="115889"/>
            <a:ext cx="6473825" cy="640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7058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1034"/>
    </mc:Choice>
    <mc:Fallback xmlns="">
      <p:transition spd="slow" advTm="1310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13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6" descr="05-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391" y="1048585"/>
            <a:ext cx="7283495" cy="50525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876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1737"/>
    </mc:Choice>
    <mc:Fallback xmlns="">
      <p:transition spd="slow" advTm="2417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93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5" name="Picture 4" descr="05-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699" y="934482"/>
            <a:ext cx="8299268" cy="509665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0693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0775"/>
    </mc:Choice>
    <mc:Fallback xmlns="">
      <p:transition spd="slow" advTm="3907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03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탄수화물에 대한 이미지 검색결과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14" y="188913"/>
            <a:ext cx="8097837" cy="649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610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3032"/>
    </mc:Choice>
    <mc:Fallback xmlns="">
      <p:transition spd="slow" advTm="1330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426" name="Group 11"/>
          <p:cNvGrpSpPr>
            <a:grpSpLocks/>
          </p:cNvGrpSpPr>
          <p:nvPr/>
        </p:nvGrpSpPr>
        <p:grpSpPr bwMode="auto">
          <a:xfrm>
            <a:off x="2309814" y="2857500"/>
            <a:ext cx="7940431" cy="3200400"/>
            <a:chOff x="576" y="1824"/>
            <a:chExt cx="4752" cy="2016"/>
          </a:xfrm>
          <a:solidFill>
            <a:schemeClr val="bg2">
              <a:lumMod val="25000"/>
            </a:schemeClr>
          </a:solidFill>
        </p:grpSpPr>
        <p:sp>
          <p:nvSpPr>
            <p:cNvPr id="103430" name="Rectangle 3"/>
            <p:cNvSpPr>
              <a:spLocks noChangeArrowheads="1"/>
            </p:cNvSpPr>
            <p:nvPr/>
          </p:nvSpPr>
          <p:spPr bwMode="auto">
            <a:xfrm>
              <a:off x="576" y="1824"/>
              <a:ext cx="4752" cy="2016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  <a:extLst/>
          </p:spPr>
          <p:txBody>
            <a:bodyPr/>
            <a:lstStyle>
              <a:lvl1pPr marL="609600" indent="-609600" latinLnBrk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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¡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lnSpc>
                  <a:spcPct val="90000"/>
                </a:lnSpc>
                <a:buClrTx/>
                <a:buSzTx/>
                <a:buFontTx/>
                <a:buAutoNum type="circleNumDbPlain"/>
              </a:pPr>
              <a:r>
                <a:rPr lang="ko-KR" altLang="en-US" sz="2800">
                  <a:solidFill>
                    <a:schemeClr val="bg1"/>
                  </a:solidFill>
                  <a:latin typeface="휴먼옛체" panose="02030504000101010101" pitchFamily="18" charset="-127"/>
                  <a:ea typeface="휴먼옛체" panose="02030504000101010101" pitchFamily="18" charset="-127"/>
                </a:rPr>
                <a:t>대사증후군 환자용 식품들</a:t>
              </a:r>
              <a:r>
                <a:rPr lang="en-US" altLang="ja-JP" sz="2800">
                  <a:solidFill>
                    <a:schemeClr val="bg1"/>
                  </a:solidFill>
                  <a:latin typeface="휴먼옛체" panose="02030504000101010101" pitchFamily="18" charset="-127"/>
                  <a:ea typeface="휴먼옛체" panose="02030504000101010101" pitchFamily="18" charset="-127"/>
                </a:rPr>
                <a:t> </a:t>
              </a:r>
            </a:p>
            <a:p>
              <a:pPr eaLnBrk="1" hangingPunct="1">
                <a:lnSpc>
                  <a:spcPct val="90000"/>
                </a:lnSpc>
                <a:buClrTx/>
                <a:buSzTx/>
                <a:buFontTx/>
                <a:buAutoNum type="circleNumDbPlain"/>
              </a:pPr>
              <a:endParaRPr lang="en-US" altLang="ja-JP" sz="1800">
                <a:solidFill>
                  <a:schemeClr val="bg1"/>
                </a:solidFill>
                <a:latin typeface="휴먼옛체" panose="02030504000101010101" pitchFamily="18" charset="-127"/>
                <a:ea typeface="휴먼옛체" panose="02030504000101010101" pitchFamily="18" charset="-127"/>
              </a:endParaRPr>
            </a:p>
            <a:p>
              <a:pPr eaLnBrk="1" hangingPunct="1">
                <a:lnSpc>
                  <a:spcPct val="90000"/>
                </a:lnSpc>
                <a:buClrTx/>
                <a:buSzTx/>
                <a:buFontTx/>
                <a:buAutoNum type="circleNumDbPlain"/>
              </a:pPr>
              <a:r>
                <a:rPr lang="ko-KR" altLang="en-US" sz="2800">
                  <a:solidFill>
                    <a:schemeClr val="bg1"/>
                  </a:solidFill>
                  <a:latin typeface="휴먼옛체" panose="02030504000101010101" pitchFamily="18" charset="-127"/>
                  <a:ea typeface="휴먼옛체" panose="02030504000101010101" pitchFamily="18" charset="-127"/>
                </a:rPr>
                <a:t>두뇌기능 강화 식품들</a:t>
              </a:r>
              <a:endParaRPr lang="en-US" altLang="ja-JP" sz="2800">
                <a:solidFill>
                  <a:schemeClr val="bg1"/>
                </a:solidFill>
                <a:latin typeface="휴먼옛체" panose="02030504000101010101" pitchFamily="18" charset="-127"/>
                <a:ea typeface="휴먼옛체" panose="02030504000101010101" pitchFamily="18" charset="-127"/>
              </a:endParaRPr>
            </a:p>
            <a:p>
              <a:pPr eaLnBrk="1" hangingPunct="1">
                <a:lnSpc>
                  <a:spcPct val="90000"/>
                </a:lnSpc>
                <a:buClrTx/>
                <a:buSzTx/>
                <a:buFontTx/>
                <a:buAutoNum type="circleNumDbPlain"/>
              </a:pPr>
              <a:endParaRPr lang="en-US" altLang="ja-JP" sz="1800">
                <a:solidFill>
                  <a:schemeClr val="bg1"/>
                </a:solidFill>
                <a:latin typeface="휴먼옛체" panose="02030504000101010101" pitchFamily="18" charset="-127"/>
                <a:ea typeface="휴먼옛체" panose="02030504000101010101" pitchFamily="18" charset="-127"/>
              </a:endParaRPr>
            </a:p>
            <a:p>
              <a:pPr eaLnBrk="1" hangingPunct="1">
                <a:lnSpc>
                  <a:spcPct val="90000"/>
                </a:lnSpc>
                <a:buClrTx/>
                <a:buSzTx/>
                <a:buFontTx/>
                <a:buAutoNum type="circleNumDbPlain"/>
              </a:pPr>
              <a:r>
                <a:rPr lang="ko-KR" altLang="en-US" sz="2800">
                  <a:solidFill>
                    <a:schemeClr val="bg1"/>
                  </a:solidFill>
                  <a:latin typeface="휴먼옛체" panose="02030504000101010101" pitchFamily="18" charset="-127"/>
                  <a:ea typeface="휴먼옛체" panose="02030504000101010101" pitchFamily="18" charset="-127"/>
                </a:rPr>
                <a:t>스포츠 식품들</a:t>
              </a:r>
              <a:r>
                <a:rPr lang="en-US" altLang="ja-JP" sz="2800">
                  <a:solidFill>
                    <a:schemeClr val="bg1"/>
                  </a:solidFill>
                  <a:latin typeface="휴먼옛체" panose="02030504000101010101" pitchFamily="18" charset="-127"/>
                  <a:ea typeface="휴먼옛체" panose="02030504000101010101" pitchFamily="18" charset="-127"/>
                </a:rPr>
                <a:t> </a:t>
              </a:r>
            </a:p>
            <a:p>
              <a:pPr eaLnBrk="1" hangingPunct="1">
                <a:lnSpc>
                  <a:spcPct val="90000"/>
                </a:lnSpc>
                <a:buClrTx/>
                <a:buSzTx/>
                <a:buFontTx/>
                <a:buAutoNum type="circleNumDbPlain"/>
              </a:pPr>
              <a:endParaRPr lang="en-US" altLang="ja-JP" sz="1800">
                <a:solidFill>
                  <a:schemeClr val="bg1"/>
                </a:solidFill>
                <a:latin typeface="휴먼옛체" panose="02030504000101010101" pitchFamily="18" charset="-127"/>
                <a:ea typeface="휴먼옛체" panose="02030504000101010101" pitchFamily="18" charset="-127"/>
              </a:endParaRPr>
            </a:p>
            <a:p>
              <a:pPr eaLnBrk="1" hangingPunct="1">
                <a:lnSpc>
                  <a:spcPct val="90000"/>
                </a:lnSpc>
                <a:buClrTx/>
                <a:buSzTx/>
                <a:buFontTx/>
                <a:buAutoNum type="circleNumDbPlain"/>
              </a:pPr>
              <a:r>
                <a:rPr lang="ko-KR" altLang="en-US" sz="2800">
                  <a:solidFill>
                    <a:schemeClr val="bg1"/>
                  </a:solidFill>
                  <a:latin typeface="휴먼옛체" panose="02030504000101010101" pitchFamily="18" charset="-127"/>
                  <a:ea typeface="휴먼옛체" panose="02030504000101010101" pitchFamily="18" charset="-127"/>
                </a:rPr>
                <a:t>기타 특수 식품들</a:t>
              </a:r>
              <a:endParaRPr lang="en-US" altLang="ja-JP" sz="2800">
                <a:solidFill>
                  <a:schemeClr val="bg1"/>
                </a:solidFill>
                <a:latin typeface="휴먼옛체" panose="02030504000101010101" pitchFamily="18" charset="-127"/>
                <a:ea typeface="휴먼옛체" panose="02030504000101010101" pitchFamily="18" charset="-127"/>
              </a:endParaRPr>
            </a:p>
          </p:txBody>
        </p:sp>
        <p:sp>
          <p:nvSpPr>
            <p:cNvPr id="103431" name="Text Box 4"/>
            <p:cNvSpPr txBox="1">
              <a:spLocks noChangeArrowheads="1"/>
            </p:cNvSpPr>
            <p:nvPr/>
          </p:nvSpPr>
          <p:spPr bwMode="auto">
            <a:xfrm>
              <a:off x="960" y="2064"/>
              <a:ext cx="4368" cy="213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  <a:extLst/>
          </p:spPr>
          <p:txBody>
            <a:bodyPr wrap="square">
              <a:spAutoFit/>
            </a:bodyPr>
            <a:lstStyle>
              <a:lvl1pPr latinLnBrk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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¡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ko-KR" altLang="en-US" sz="1600" b="1" dirty="0" err="1">
                  <a:solidFill>
                    <a:srgbClr val="FFFF00"/>
                  </a:solidFill>
                  <a:latin typeface="휴먼옛체" panose="02030504000101010101" pitchFamily="18" charset="-127"/>
                  <a:ea typeface="휴먼옛체" panose="02030504000101010101" pitchFamily="18" charset="-127"/>
                </a:rPr>
                <a:t>혈당관리</a:t>
              </a:r>
              <a:r>
                <a:rPr lang="en-US" altLang="ko-KR" sz="1600" b="1" dirty="0">
                  <a:solidFill>
                    <a:srgbClr val="FFFF00"/>
                  </a:solidFill>
                  <a:latin typeface="휴먼옛체" panose="02030504000101010101" pitchFamily="18" charset="-127"/>
                  <a:ea typeface="휴먼옛체" panose="02030504000101010101" pitchFamily="18" charset="-127"/>
                </a:rPr>
                <a:t>, </a:t>
              </a:r>
              <a:r>
                <a:rPr lang="ko-KR" altLang="en-US" sz="1600" b="1" dirty="0">
                  <a:solidFill>
                    <a:srgbClr val="FFFF00"/>
                  </a:solidFill>
                  <a:latin typeface="휴먼옛체" panose="02030504000101010101" pitchFamily="18" charset="-127"/>
                  <a:ea typeface="휴먼옛체" panose="02030504000101010101" pitchFamily="18" charset="-127"/>
                </a:rPr>
                <a:t>인슐린 </a:t>
              </a:r>
              <a:r>
                <a:rPr lang="ko-KR" altLang="en-US" sz="1600" b="1" dirty="0" err="1">
                  <a:solidFill>
                    <a:srgbClr val="FFFF00"/>
                  </a:solidFill>
                  <a:latin typeface="휴먼옛체" panose="02030504000101010101" pitchFamily="18" charset="-127"/>
                  <a:ea typeface="휴먼옛체" panose="02030504000101010101" pitchFamily="18" charset="-127"/>
                </a:rPr>
                <a:t>반응성</a:t>
              </a:r>
              <a:r>
                <a:rPr lang="ko-KR" altLang="en-US" sz="1600" b="1" dirty="0">
                  <a:solidFill>
                    <a:srgbClr val="FFFF00"/>
                  </a:solidFill>
                  <a:latin typeface="휴먼옛체" panose="02030504000101010101" pitchFamily="18" charset="-127"/>
                  <a:ea typeface="휴먼옛체" panose="02030504000101010101" pitchFamily="18" charset="-127"/>
                </a:rPr>
                <a:t> 개선 및 내장지방 축적 억제를 위한 탄수화물 공급원</a:t>
              </a:r>
              <a:r>
                <a:rPr lang="en-US" altLang="ja-JP" sz="1600" b="1" dirty="0">
                  <a:solidFill>
                    <a:srgbClr val="FFFF00"/>
                  </a:solidFill>
                  <a:latin typeface="휴먼옛체" panose="02030504000101010101" pitchFamily="18" charset="-127"/>
                  <a:ea typeface="휴먼옛체" panose="02030504000101010101" pitchFamily="18" charset="-127"/>
                </a:rPr>
                <a:t> </a:t>
              </a:r>
            </a:p>
          </p:txBody>
        </p:sp>
        <p:sp>
          <p:nvSpPr>
            <p:cNvPr id="103432" name="Text Box 5"/>
            <p:cNvSpPr txBox="1">
              <a:spLocks noChangeArrowheads="1"/>
            </p:cNvSpPr>
            <p:nvPr/>
          </p:nvSpPr>
          <p:spPr bwMode="auto">
            <a:xfrm>
              <a:off x="960" y="2544"/>
              <a:ext cx="4312" cy="213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  <a:extLst/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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¡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ko-KR" altLang="en-US" sz="1600" b="1">
                  <a:solidFill>
                    <a:srgbClr val="FFFF00"/>
                  </a:solidFill>
                  <a:latin typeface="휴먼옛체" panose="02030504000101010101" pitchFamily="18" charset="-127"/>
                  <a:ea typeface="휴먼옛체" panose="02030504000101010101" pitchFamily="18" charset="-127"/>
                </a:rPr>
                <a:t>두뇌의 유일한 에너지인 포도당을 지속적으로 공급</a:t>
              </a:r>
              <a:r>
                <a:rPr lang="en-US" altLang="ja-JP" sz="1600" b="1">
                  <a:solidFill>
                    <a:srgbClr val="FFFF00"/>
                  </a:solidFill>
                  <a:latin typeface="휴먼옛체" panose="02030504000101010101" pitchFamily="18" charset="-127"/>
                  <a:ea typeface="휴먼옛체" panose="02030504000101010101" pitchFamily="18" charset="-127"/>
                </a:rPr>
                <a:t> </a:t>
              </a:r>
            </a:p>
          </p:txBody>
        </p:sp>
        <p:sp>
          <p:nvSpPr>
            <p:cNvPr id="103433" name="Text Box 6"/>
            <p:cNvSpPr txBox="1">
              <a:spLocks noChangeArrowheads="1"/>
            </p:cNvSpPr>
            <p:nvPr/>
          </p:nvSpPr>
          <p:spPr bwMode="auto">
            <a:xfrm>
              <a:off x="960" y="3024"/>
              <a:ext cx="4312" cy="213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  <a:extLst/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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¡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ko-KR" altLang="en-US" sz="1600" b="1" dirty="0">
                  <a:solidFill>
                    <a:srgbClr val="FFFF00"/>
                  </a:solidFill>
                  <a:latin typeface="휴먼옛체" panose="02030504000101010101" pitchFamily="18" charset="-127"/>
                  <a:ea typeface="휴먼옛체" panose="02030504000101010101" pitchFamily="18" charset="-127"/>
                </a:rPr>
                <a:t>운동시 지구력 증대 및 피로회복을 위한 에너지 공급</a:t>
              </a:r>
              <a:r>
                <a:rPr lang="en-US" altLang="ja-JP" sz="1600" b="1" dirty="0">
                  <a:solidFill>
                    <a:srgbClr val="FFFF00"/>
                  </a:solidFill>
                  <a:latin typeface="휴먼옛체" panose="02030504000101010101" pitchFamily="18" charset="-127"/>
                  <a:ea typeface="휴먼옛체" panose="02030504000101010101" pitchFamily="18" charset="-127"/>
                </a:rPr>
                <a:t> </a:t>
              </a:r>
            </a:p>
          </p:txBody>
        </p:sp>
        <p:sp>
          <p:nvSpPr>
            <p:cNvPr id="103434" name="Text Box 7"/>
            <p:cNvSpPr txBox="1">
              <a:spLocks noChangeArrowheads="1"/>
            </p:cNvSpPr>
            <p:nvPr/>
          </p:nvSpPr>
          <p:spPr bwMode="auto">
            <a:xfrm>
              <a:off x="960" y="3552"/>
              <a:ext cx="4312" cy="213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  <a:extLst/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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¡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ko-KR" altLang="en-US" sz="1600" b="1">
                  <a:solidFill>
                    <a:srgbClr val="FFFF00"/>
                  </a:solidFill>
                  <a:latin typeface="휴먼옛체" panose="02030504000101010101" pitchFamily="18" charset="-127"/>
                  <a:ea typeface="휴먼옛체" panose="02030504000101010101" pitchFamily="18" charset="-127"/>
                </a:rPr>
                <a:t>노인</a:t>
              </a:r>
              <a:r>
                <a:rPr lang="en-US" altLang="ko-KR" sz="1600" b="1">
                  <a:solidFill>
                    <a:srgbClr val="FFFF00"/>
                  </a:solidFill>
                  <a:latin typeface="휴먼옛체" panose="02030504000101010101" pitchFamily="18" charset="-127"/>
                  <a:ea typeface="휴먼옛체" panose="02030504000101010101" pitchFamily="18" charset="-127"/>
                </a:rPr>
                <a:t>, </a:t>
              </a:r>
              <a:r>
                <a:rPr lang="ko-KR" altLang="en-US" sz="1600" b="1">
                  <a:solidFill>
                    <a:srgbClr val="FFFF00"/>
                  </a:solidFill>
                  <a:latin typeface="휴먼옛체" panose="02030504000101010101" pitchFamily="18" charset="-127"/>
                  <a:ea typeface="휴먼옛체" panose="02030504000101010101" pitchFamily="18" charset="-127"/>
                </a:rPr>
                <a:t>임산부 등 특별한 관리가 필요한 식품에 에너지 공급</a:t>
              </a:r>
              <a:endParaRPr lang="en-US" altLang="ja-JP" sz="1600" b="1">
                <a:solidFill>
                  <a:srgbClr val="FFFF00"/>
                </a:solidFill>
                <a:latin typeface="휴먼옛체" panose="02030504000101010101" pitchFamily="18" charset="-127"/>
                <a:ea typeface="휴먼옛체" panose="02030504000101010101" pitchFamily="18" charset="-127"/>
              </a:endParaRPr>
            </a:p>
          </p:txBody>
        </p:sp>
      </p:grpSp>
      <p:sp>
        <p:nvSpPr>
          <p:cNvPr id="103427" name="Text Box 10"/>
          <p:cNvSpPr txBox="1">
            <a:spLocks noChangeArrowheads="1"/>
          </p:cNvSpPr>
          <p:nvPr/>
        </p:nvSpPr>
        <p:spPr bwMode="auto">
          <a:xfrm>
            <a:off x="2309813" y="1714501"/>
            <a:ext cx="7940432" cy="4619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457200" indent="-4572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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¡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1"/>
              </a:buClr>
              <a:buSzPct val="75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ko-KR" altLang="en-US" sz="2400" b="1" dirty="0">
                <a:latin typeface="휴먼옛체" panose="02030504000101010101" pitchFamily="18" charset="-127"/>
                <a:ea typeface="휴먼옛체" panose="02030504000101010101" pitchFamily="18" charset="-127"/>
              </a:rPr>
              <a:t>신체와 두뇌에 에너지 보급을 필요로 하는 식품군</a:t>
            </a:r>
            <a:endParaRPr lang="en-US" altLang="ja-JP" sz="2400" b="1" dirty="0">
              <a:latin typeface="휴먼옛체" panose="02030504000101010101" pitchFamily="18" charset="-127"/>
              <a:ea typeface="휴먼옛체" panose="02030504000101010101" pitchFamily="18" charset="-127"/>
            </a:endParaRPr>
          </a:p>
        </p:txBody>
      </p:sp>
      <p:sp>
        <p:nvSpPr>
          <p:cNvPr id="103428" name="AutoShape 12"/>
          <p:cNvSpPr>
            <a:spLocks noChangeArrowheads="1"/>
          </p:cNvSpPr>
          <p:nvPr/>
        </p:nvSpPr>
        <p:spPr bwMode="auto">
          <a:xfrm>
            <a:off x="5667375" y="2214563"/>
            <a:ext cx="685800" cy="4572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vert="eaVert" wrap="none" anchor="ctr"/>
          <a:lstStyle>
            <a:lvl1pPr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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¡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1"/>
              </a:buClr>
              <a:buSzPct val="75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ko-KR" altLang="en-US" sz="1800">
              <a:latin typeface="휴먼옛체" panose="02030504000101010101" pitchFamily="18" charset="-127"/>
              <a:ea typeface="휴먼옛체" panose="02030504000101010101" pitchFamily="18" charset="-127"/>
            </a:endParaRPr>
          </a:p>
        </p:txBody>
      </p:sp>
      <p:sp>
        <p:nvSpPr>
          <p:cNvPr id="103429" name="Rectangle 2"/>
          <p:cNvSpPr>
            <a:spLocks noChangeArrowheads="1"/>
          </p:cNvSpPr>
          <p:nvPr/>
        </p:nvSpPr>
        <p:spPr bwMode="auto">
          <a:xfrm>
            <a:off x="2309813" y="500063"/>
            <a:ext cx="7940432" cy="838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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¡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1"/>
              </a:buClr>
              <a:buSzPct val="75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0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ko-KR" altLang="en-US" dirty="0" err="1">
                <a:solidFill>
                  <a:srgbClr val="FF0000"/>
                </a:solidFill>
                <a:latin typeface="휴먼옛체" panose="02030504000101010101" pitchFamily="18" charset="-127"/>
                <a:ea typeface="휴먼옛체" panose="02030504000101010101" pitchFamily="18" charset="-127"/>
              </a:rPr>
              <a:t>슬로우</a:t>
            </a:r>
            <a:r>
              <a:rPr lang="ko-KR" altLang="en-US" dirty="0">
                <a:solidFill>
                  <a:srgbClr val="FF0000"/>
                </a:solidFill>
                <a:latin typeface="휴먼옛체" panose="02030504000101010101" pitchFamily="18" charset="-127"/>
                <a:ea typeface="휴먼옛체" panose="02030504000101010101" pitchFamily="18" charset="-127"/>
              </a:rPr>
              <a:t> 칼로리의 응용 분야</a:t>
            </a:r>
            <a:endParaRPr lang="en-US" altLang="ja-JP" dirty="0">
              <a:solidFill>
                <a:srgbClr val="FF0000"/>
              </a:solidFill>
              <a:latin typeface="휴먼옛체" panose="02030504000101010101" pitchFamily="18" charset="-127"/>
              <a:ea typeface="휴먼옛체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4060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929"/>
    </mc:Choice>
    <mc:Fallback xmlns="">
      <p:transition spd="slow" advTm="1289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4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34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34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7" grpId="0" animBg="1"/>
      <p:bldP spid="1034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834844" y="744583"/>
            <a:ext cx="9001767" cy="5536156"/>
            <a:chOff x="834844" y="744583"/>
            <a:chExt cx="9001767" cy="5536156"/>
          </a:xfrm>
        </p:grpSpPr>
        <p:pic>
          <p:nvPicPr>
            <p:cNvPr id="1026" name="Picture 2" descr="https://mblogthumb-phinf.pstatic.net/MjAxOTEyMjZfMjc1/MDAxNTc3MzUwNDkwNjQ4.MFOy0UkDfymEEOGnlVuJpTS4w3jNxcu8JojAZeMEBJog.cb1E_b5PWf94qTq_FPqZCEqsFEU_odLPdZvHzLUqrSYg.JPEG.suntrol/chocon.jpg?type=w8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1676" y="1593669"/>
              <a:ext cx="8204935" cy="4687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직사각형 1"/>
            <p:cNvSpPr/>
            <p:nvPr/>
          </p:nvSpPr>
          <p:spPr>
            <a:xfrm>
              <a:off x="1357358" y="1319349"/>
              <a:ext cx="2535374" cy="5486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000" b="1" dirty="0" smtClean="0">
                  <a:solidFill>
                    <a:srgbClr val="FF0000"/>
                  </a:solidFill>
                </a:rPr>
                <a:t>혈당조절</a:t>
              </a:r>
              <a:endParaRPr lang="ko-KR" altLang="en-US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834844" y="744583"/>
              <a:ext cx="1385842" cy="5486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000" b="1" dirty="0" smtClean="0">
                  <a:solidFill>
                    <a:srgbClr val="0000FF"/>
                  </a:solidFill>
                </a:rPr>
                <a:t>참고자료</a:t>
              </a:r>
              <a:endParaRPr lang="ko-KR" altLang="en-US" sz="2000" b="1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8111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6103"/>
    </mc:Choice>
    <mc:Fallback xmlns="">
      <p:transition spd="slow" advTm="2861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820227" y="695894"/>
            <a:ext cx="9577804" cy="5887786"/>
            <a:chOff x="441405" y="486888"/>
            <a:chExt cx="9577804" cy="5887786"/>
          </a:xfrm>
        </p:grpSpPr>
        <p:grpSp>
          <p:nvGrpSpPr>
            <p:cNvPr id="3" name="그룹 2"/>
            <p:cNvGrpSpPr/>
            <p:nvPr/>
          </p:nvGrpSpPr>
          <p:grpSpPr>
            <a:xfrm>
              <a:off x="852900" y="486888"/>
              <a:ext cx="9166309" cy="5887786"/>
              <a:chOff x="852900" y="486888"/>
              <a:chExt cx="9479378" cy="6371112"/>
            </a:xfrm>
          </p:grpSpPr>
          <p:grpSp>
            <p:nvGrpSpPr>
              <p:cNvPr id="2" name="그룹 1"/>
              <p:cNvGrpSpPr/>
              <p:nvPr/>
            </p:nvGrpSpPr>
            <p:grpSpPr>
              <a:xfrm>
                <a:off x="2109768" y="517525"/>
                <a:ext cx="8222510" cy="6340475"/>
                <a:chOff x="2524125" y="517525"/>
                <a:chExt cx="6561931" cy="6340475"/>
              </a:xfrm>
            </p:grpSpPr>
            <p:pic>
              <p:nvPicPr>
                <p:cNvPr id="44034" name="Picture 4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92538" y="1524000"/>
                  <a:ext cx="4811712" cy="5334000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4035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2524125" y="1778001"/>
                  <a:ext cx="1658938" cy="371475"/>
                </a:xfrm>
                <a:prstGeom prst="rect">
                  <a:avLst/>
                </a:prstGeom>
                <a:solidFill>
                  <a:srgbClr val="FFFFCC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wrap="none" lIns="90000" tIns="46800" rIns="90000" bIns="4680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r>
                    <a:rPr lang="ko-KR" altLang="en-US" dirty="0">
                      <a:latin typeface="휴먼옛체" panose="02030504000101010101" pitchFamily="18" charset="-127"/>
                      <a:ea typeface="휴먼옛체" panose="02030504000101010101" pitchFamily="18" charset="-127"/>
                    </a:rPr>
                    <a:t>탄수화물 섭취</a:t>
                  </a:r>
                  <a:endParaRPr lang="en-US" altLang="ja-JP" dirty="0">
                    <a:latin typeface="휴먼옛체" panose="02030504000101010101" pitchFamily="18" charset="-127"/>
                    <a:ea typeface="휴먼옛체" panose="02030504000101010101" pitchFamily="18" charset="-127"/>
                  </a:endParaRPr>
                </a:p>
              </p:txBody>
            </p:sp>
            <p:sp>
              <p:nvSpPr>
                <p:cNvPr id="44036" name="Rectangle 18"/>
                <p:cNvSpPr>
                  <a:spLocks noChangeArrowheads="1"/>
                </p:cNvSpPr>
                <p:nvPr/>
              </p:nvSpPr>
              <p:spPr bwMode="auto">
                <a:xfrm>
                  <a:off x="4114801" y="1809750"/>
                  <a:ext cx="182563" cy="46355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wrap="none" lIns="90000" tIns="46800" rIns="90000" bIns="46800" anchor="ctr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endParaRPr lang="ko-KR" altLang="ko-KR" sz="2400">
                    <a:latin typeface="휴먼옛체" panose="02030504000101010101" pitchFamily="18" charset="-127"/>
                    <a:ea typeface="휴먼옛체" panose="02030504000101010101" pitchFamily="18" charset="-127"/>
                  </a:endParaRPr>
                </a:p>
              </p:txBody>
            </p:sp>
            <p:sp>
              <p:nvSpPr>
                <p:cNvPr id="44037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4800600" y="1355726"/>
                  <a:ext cx="463550" cy="263525"/>
                </a:xfrm>
                <a:prstGeom prst="rect">
                  <a:avLst/>
                </a:prstGeom>
                <a:solidFill>
                  <a:srgbClr val="CCFFFF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wrap="none" lIns="90000" tIns="46800" rIns="90000" bIns="4680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r>
                    <a:rPr lang="ko-KR" altLang="en-US" sz="1100">
                      <a:latin typeface="휴먼옛체" panose="02030504000101010101" pitchFamily="18" charset="-127"/>
                      <a:ea typeface="휴먼옛체" panose="02030504000101010101" pitchFamily="18" charset="-127"/>
                    </a:rPr>
                    <a:t>설탕</a:t>
                  </a:r>
                  <a:endParaRPr lang="en-US" altLang="ja-JP" sz="1100">
                    <a:latin typeface="휴먼옛체" panose="02030504000101010101" pitchFamily="18" charset="-127"/>
                    <a:ea typeface="휴먼옛체" panose="02030504000101010101" pitchFamily="18" charset="-127"/>
                  </a:endParaRPr>
                </a:p>
              </p:txBody>
            </p:sp>
            <p:sp>
              <p:nvSpPr>
                <p:cNvPr id="44038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4183063" y="2133601"/>
                  <a:ext cx="412750" cy="371475"/>
                </a:xfrm>
                <a:prstGeom prst="rect">
                  <a:avLst/>
                </a:prstGeom>
                <a:solidFill>
                  <a:srgbClr val="FFFFCC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wrap="none" lIns="90000" tIns="46800" rIns="90000" bIns="4680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r>
                    <a:rPr lang="ko-KR" altLang="en-US">
                      <a:latin typeface="휴먼옛체" panose="02030504000101010101" pitchFamily="18" charset="-127"/>
                      <a:ea typeface="휴먼옛체" panose="02030504000101010101" pitchFamily="18" charset="-127"/>
                    </a:rPr>
                    <a:t>입</a:t>
                  </a:r>
                  <a:endParaRPr lang="en-US" altLang="ja-JP">
                    <a:latin typeface="휴먼옛체" panose="02030504000101010101" pitchFamily="18" charset="-127"/>
                    <a:ea typeface="휴먼옛체" panose="02030504000101010101" pitchFamily="18" charset="-127"/>
                  </a:endParaRPr>
                </a:p>
              </p:txBody>
            </p:sp>
            <p:sp>
              <p:nvSpPr>
                <p:cNvPr id="44039" name="Rectangle 22"/>
                <p:cNvSpPr>
                  <a:spLocks noChangeArrowheads="1"/>
                </p:cNvSpPr>
                <p:nvPr/>
              </p:nvSpPr>
              <p:spPr bwMode="auto">
                <a:xfrm>
                  <a:off x="4876801" y="1600200"/>
                  <a:ext cx="182563" cy="46355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wrap="none" lIns="90000" tIns="46800" rIns="90000" bIns="46800" anchor="ctr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endParaRPr lang="ko-KR" altLang="ko-KR" sz="2400">
                    <a:latin typeface="휴먼옛체" panose="02030504000101010101" pitchFamily="18" charset="-127"/>
                    <a:ea typeface="휴먼옛체" panose="02030504000101010101" pitchFamily="18" charset="-127"/>
                  </a:endParaRPr>
                </a:p>
              </p:txBody>
            </p:sp>
            <p:sp>
              <p:nvSpPr>
                <p:cNvPr id="44040" name="Line 20"/>
                <p:cNvSpPr>
                  <a:spLocks noChangeShapeType="1"/>
                </p:cNvSpPr>
                <p:nvPr/>
              </p:nvSpPr>
              <p:spPr bwMode="auto">
                <a:xfrm>
                  <a:off x="5257801" y="1447801"/>
                  <a:ext cx="123825" cy="180975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44041" name="Rectangle 23"/>
                <p:cNvSpPr>
                  <a:spLocks noChangeArrowheads="1"/>
                </p:cNvSpPr>
                <p:nvPr/>
              </p:nvSpPr>
              <p:spPr bwMode="auto">
                <a:xfrm>
                  <a:off x="5781676" y="1590675"/>
                  <a:ext cx="182563" cy="46355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wrap="none" lIns="90000" tIns="46800" rIns="90000" bIns="46800" anchor="ctr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endParaRPr lang="ko-KR" altLang="ko-KR" sz="2400">
                    <a:latin typeface="휴먼옛체" panose="02030504000101010101" pitchFamily="18" charset="-127"/>
                    <a:ea typeface="휴먼옛체" panose="02030504000101010101" pitchFamily="18" charset="-127"/>
                  </a:endParaRPr>
                </a:p>
              </p:txBody>
            </p:sp>
            <p:sp>
              <p:nvSpPr>
                <p:cNvPr id="44042" name="Rectangle 24"/>
                <p:cNvSpPr>
                  <a:spLocks noChangeArrowheads="1"/>
                </p:cNvSpPr>
                <p:nvPr/>
              </p:nvSpPr>
              <p:spPr bwMode="auto">
                <a:xfrm>
                  <a:off x="5638801" y="1371600"/>
                  <a:ext cx="182563" cy="46355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wrap="none" lIns="90000" tIns="46800" rIns="90000" bIns="46800" anchor="ctr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endParaRPr lang="ko-KR" altLang="ko-KR" sz="2400">
                    <a:latin typeface="휴먼옛체" panose="02030504000101010101" pitchFamily="18" charset="-127"/>
                    <a:ea typeface="휴먼옛체" panose="02030504000101010101" pitchFamily="18" charset="-127"/>
                  </a:endParaRPr>
                </a:p>
              </p:txBody>
            </p:sp>
            <p:sp>
              <p:nvSpPr>
                <p:cNvPr id="44043" name="Rectangle 25"/>
                <p:cNvSpPr>
                  <a:spLocks noChangeArrowheads="1"/>
                </p:cNvSpPr>
                <p:nvPr/>
              </p:nvSpPr>
              <p:spPr bwMode="auto">
                <a:xfrm>
                  <a:off x="6172200" y="1733550"/>
                  <a:ext cx="457200" cy="46355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lIns="90000" tIns="46800" rIns="90000" bIns="46800" anchor="ctr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endParaRPr lang="ko-KR" altLang="ko-KR" sz="2400">
                    <a:latin typeface="휴먼옛체" panose="02030504000101010101" pitchFamily="18" charset="-127"/>
                    <a:ea typeface="휴먼옛체" panose="02030504000101010101" pitchFamily="18" charset="-127"/>
                  </a:endParaRPr>
                </a:p>
              </p:txBody>
            </p:sp>
            <p:sp>
              <p:nvSpPr>
                <p:cNvPr id="44044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4086225" y="2590800"/>
                  <a:ext cx="438150" cy="247650"/>
                </a:xfrm>
                <a:prstGeom prst="rect">
                  <a:avLst/>
                </a:prstGeom>
                <a:solidFill>
                  <a:srgbClr val="CCFFFF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wrap="none" lIns="90000" tIns="46800" rIns="90000" bIns="4680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r>
                    <a:rPr lang="ko-KR" altLang="en-US" sz="1000">
                      <a:latin typeface="휴먼옛체" panose="02030504000101010101" pitchFamily="18" charset="-127"/>
                      <a:ea typeface="휴먼옛체" panose="02030504000101010101" pitchFamily="18" charset="-127"/>
                    </a:rPr>
                    <a:t>전분</a:t>
                  </a:r>
                  <a:endParaRPr lang="en-US" altLang="ja-JP" sz="1000">
                    <a:latin typeface="휴먼옛체" panose="02030504000101010101" pitchFamily="18" charset="-127"/>
                    <a:ea typeface="휴먼옛체" panose="02030504000101010101" pitchFamily="18" charset="-127"/>
                  </a:endParaRPr>
                </a:p>
              </p:txBody>
            </p:sp>
            <p:sp>
              <p:nvSpPr>
                <p:cNvPr id="44045" name="Line 27"/>
                <p:cNvSpPr>
                  <a:spLocks noChangeShapeType="1"/>
                </p:cNvSpPr>
                <p:nvPr/>
              </p:nvSpPr>
              <p:spPr bwMode="auto">
                <a:xfrm flipV="1">
                  <a:off x="4656138" y="2133600"/>
                  <a:ext cx="762000" cy="457200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44046" name="Rectangle 28"/>
                <p:cNvSpPr>
                  <a:spLocks noChangeArrowheads="1"/>
                </p:cNvSpPr>
                <p:nvPr/>
              </p:nvSpPr>
              <p:spPr bwMode="auto">
                <a:xfrm>
                  <a:off x="4724401" y="1743075"/>
                  <a:ext cx="182563" cy="46355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wrap="none" lIns="90000" tIns="46800" rIns="90000" bIns="46800" anchor="ctr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endParaRPr lang="ko-KR" altLang="ko-KR" sz="2400">
                    <a:latin typeface="휴먼옛체" panose="02030504000101010101" pitchFamily="18" charset="-127"/>
                    <a:ea typeface="휴먼옛체" panose="02030504000101010101" pitchFamily="18" charset="-127"/>
                  </a:endParaRPr>
                </a:p>
              </p:txBody>
            </p:sp>
            <p:sp>
              <p:nvSpPr>
                <p:cNvPr id="44047" name="Rectangle 29"/>
                <p:cNvSpPr>
                  <a:spLocks noChangeArrowheads="1"/>
                </p:cNvSpPr>
                <p:nvPr/>
              </p:nvSpPr>
              <p:spPr bwMode="auto">
                <a:xfrm>
                  <a:off x="6172200" y="1866900"/>
                  <a:ext cx="533400" cy="46355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lIns="90000" tIns="46800" rIns="90000" bIns="46800" anchor="ctr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endParaRPr lang="ko-KR" altLang="ko-KR" sz="2400">
                    <a:latin typeface="휴먼옛체" panose="02030504000101010101" pitchFamily="18" charset="-127"/>
                    <a:ea typeface="휴먼옛체" panose="02030504000101010101" pitchFamily="18" charset="-127"/>
                  </a:endParaRPr>
                </a:p>
              </p:txBody>
            </p:sp>
            <p:sp>
              <p:nvSpPr>
                <p:cNvPr id="44048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6248400" y="1905000"/>
                  <a:ext cx="661988" cy="247650"/>
                </a:xfrm>
                <a:prstGeom prst="rect">
                  <a:avLst/>
                </a:prstGeom>
                <a:solidFill>
                  <a:srgbClr val="FFCCFF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wrap="none" lIns="90000" tIns="46800" rIns="90000" bIns="4680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r>
                    <a:rPr lang="en-US" altLang="ja-JP" sz="1000">
                      <a:latin typeface="휴먼옛체" panose="02030504000101010101" pitchFamily="18" charset="-127"/>
                      <a:ea typeface="휴먼옛체" panose="02030504000101010101" pitchFamily="18" charset="-127"/>
                    </a:rPr>
                    <a:t>Amylase</a:t>
                  </a:r>
                </a:p>
              </p:txBody>
            </p:sp>
            <p:sp>
              <p:nvSpPr>
                <p:cNvPr id="44049" name="Line 31"/>
                <p:cNvSpPr>
                  <a:spLocks noChangeShapeType="1"/>
                </p:cNvSpPr>
                <p:nvPr/>
              </p:nvSpPr>
              <p:spPr bwMode="auto">
                <a:xfrm flipH="1">
                  <a:off x="6877050" y="1952625"/>
                  <a:ext cx="381000" cy="0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44050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7350125" y="1371601"/>
                  <a:ext cx="642938" cy="371475"/>
                </a:xfrm>
                <a:prstGeom prst="rect">
                  <a:avLst/>
                </a:prstGeom>
                <a:solidFill>
                  <a:srgbClr val="FFFFCC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wrap="none" lIns="90000" tIns="46800" rIns="90000" bIns="4680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r>
                    <a:rPr lang="ko-KR" altLang="en-US">
                      <a:latin typeface="휴먼옛체" panose="02030504000101010101" pitchFamily="18" charset="-127"/>
                      <a:ea typeface="휴먼옛체" panose="02030504000101010101" pitchFamily="18" charset="-127"/>
                    </a:rPr>
                    <a:t>타액</a:t>
                  </a:r>
                  <a:endParaRPr lang="en-US" altLang="ja-JP">
                    <a:latin typeface="휴먼옛체" panose="02030504000101010101" pitchFamily="18" charset="-127"/>
                    <a:ea typeface="휴먼옛체" panose="02030504000101010101" pitchFamily="18" charset="-127"/>
                  </a:endParaRPr>
                </a:p>
              </p:txBody>
            </p:sp>
            <p:sp>
              <p:nvSpPr>
                <p:cNvPr id="44051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5619750" y="1314451"/>
                  <a:ext cx="604838" cy="263525"/>
                </a:xfrm>
                <a:prstGeom prst="rect">
                  <a:avLst/>
                </a:prstGeom>
                <a:solidFill>
                  <a:srgbClr val="CCFFFF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wrap="none" lIns="90000" tIns="46800" rIns="90000" bIns="4680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r>
                    <a:rPr lang="ko-KR" altLang="en-US" sz="1100">
                      <a:latin typeface="휴먼옛체" panose="02030504000101010101" pitchFamily="18" charset="-127"/>
                      <a:ea typeface="휴먼옛체" panose="02030504000101010101" pitchFamily="18" charset="-127"/>
                    </a:rPr>
                    <a:t>포도당</a:t>
                  </a:r>
                  <a:endParaRPr lang="en-US" altLang="ja-JP" sz="1100">
                    <a:latin typeface="휴먼옛체" panose="02030504000101010101" pitchFamily="18" charset="-127"/>
                    <a:ea typeface="휴먼옛체" panose="02030504000101010101" pitchFamily="18" charset="-127"/>
                  </a:endParaRPr>
                </a:p>
              </p:txBody>
            </p:sp>
            <p:sp>
              <p:nvSpPr>
                <p:cNvPr id="44052" name="Line 34"/>
                <p:cNvSpPr>
                  <a:spLocks noChangeShapeType="1"/>
                </p:cNvSpPr>
                <p:nvPr/>
              </p:nvSpPr>
              <p:spPr bwMode="auto">
                <a:xfrm>
                  <a:off x="5943600" y="1524000"/>
                  <a:ext cx="304800" cy="152400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44053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6616700" y="1343026"/>
                  <a:ext cx="463550" cy="263525"/>
                </a:xfrm>
                <a:prstGeom prst="rect">
                  <a:avLst/>
                </a:prstGeom>
                <a:solidFill>
                  <a:srgbClr val="CCFFFF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wrap="none" lIns="90000" tIns="46800" rIns="90000" bIns="4680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r>
                    <a:rPr lang="ko-KR" altLang="en-US" sz="1100">
                      <a:latin typeface="휴먼옛체" panose="02030504000101010101" pitchFamily="18" charset="-127"/>
                      <a:ea typeface="휴먼옛체" panose="02030504000101010101" pitchFamily="18" charset="-127"/>
                    </a:rPr>
                    <a:t>유당</a:t>
                  </a:r>
                  <a:endParaRPr lang="en-US" altLang="ja-JP" sz="1100">
                    <a:latin typeface="휴먼옛체" panose="02030504000101010101" pitchFamily="18" charset="-127"/>
                    <a:ea typeface="휴먼옛체" panose="02030504000101010101" pitchFamily="18" charset="-127"/>
                  </a:endParaRPr>
                </a:p>
              </p:txBody>
            </p:sp>
            <p:sp>
              <p:nvSpPr>
                <p:cNvPr id="44054" name="Line 36"/>
                <p:cNvSpPr>
                  <a:spLocks noChangeShapeType="1"/>
                </p:cNvSpPr>
                <p:nvPr/>
              </p:nvSpPr>
              <p:spPr bwMode="auto">
                <a:xfrm flipH="1">
                  <a:off x="6781800" y="1600200"/>
                  <a:ext cx="228600" cy="152400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44055" name="Rectangle 37"/>
                <p:cNvSpPr>
                  <a:spLocks noChangeArrowheads="1"/>
                </p:cNvSpPr>
                <p:nvPr/>
              </p:nvSpPr>
              <p:spPr bwMode="auto">
                <a:xfrm>
                  <a:off x="5724525" y="2286000"/>
                  <a:ext cx="609600" cy="46355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lIns="90000" tIns="46800" rIns="90000" bIns="46800" anchor="ctr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endParaRPr lang="ko-KR" altLang="ko-KR" sz="2400">
                    <a:latin typeface="휴먼옛체" panose="02030504000101010101" pitchFamily="18" charset="-127"/>
                    <a:ea typeface="휴먼옛체" panose="02030504000101010101" pitchFamily="18" charset="-127"/>
                  </a:endParaRPr>
                </a:p>
              </p:txBody>
            </p:sp>
            <p:sp>
              <p:nvSpPr>
                <p:cNvPr id="44056" name="Rectangle 39"/>
                <p:cNvSpPr>
                  <a:spLocks noChangeArrowheads="1"/>
                </p:cNvSpPr>
                <p:nvPr/>
              </p:nvSpPr>
              <p:spPr bwMode="auto">
                <a:xfrm>
                  <a:off x="5619750" y="3676650"/>
                  <a:ext cx="476250" cy="46355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lIns="90000" tIns="46800" rIns="90000" bIns="46800" anchor="ctr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endParaRPr lang="ko-KR" altLang="ko-KR" sz="2400">
                    <a:latin typeface="휴먼옛체" panose="02030504000101010101" pitchFamily="18" charset="-127"/>
                    <a:ea typeface="휴먼옛체" panose="02030504000101010101" pitchFamily="18" charset="-127"/>
                  </a:endParaRPr>
                </a:p>
              </p:txBody>
            </p:sp>
            <p:sp>
              <p:nvSpPr>
                <p:cNvPr id="44057" name="Text Box 38"/>
                <p:cNvSpPr txBox="1">
                  <a:spLocks noChangeArrowheads="1"/>
                </p:cNvSpPr>
                <p:nvPr/>
              </p:nvSpPr>
              <p:spPr bwMode="auto">
                <a:xfrm>
                  <a:off x="5314950" y="3781425"/>
                  <a:ext cx="661988" cy="247650"/>
                </a:xfrm>
                <a:prstGeom prst="rect">
                  <a:avLst/>
                </a:prstGeom>
                <a:solidFill>
                  <a:srgbClr val="FFCCFF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wrap="none" lIns="90000" tIns="46800" rIns="90000" bIns="4680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r>
                    <a:rPr lang="en-US" altLang="ja-JP" sz="1000">
                      <a:latin typeface="휴먼옛체" panose="02030504000101010101" pitchFamily="18" charset="-127"/>
                      <a:ea typeface="휴먼옛체" panose="02030504000101010101" pitchFamily="18" charset="-127"/>
                    </a:rPr>
                    <a:t>Amylase</a:t>
                  </a:r>
                </a:p>
              </p:txBody>
            </p:sp>
            <p:sp>
              <p:nvSpPr>
                <p:cNvPr id="44058" name="Rectangle 40"/>
                <p:cNvSpPr>
                  <a:spLocks noChangeArrowheads="1"/>
                </p:cNvSpPr>
                <p:nvPr/>
              </p:nvSpPr>
              <p:spPr bwMode="auto">
                <a:xfrm>
                  <a:off x="5486400" y="2847975"/>
                  <a:ext cx="457200" cy="46355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lIns="90000" tIns="46800" rIns="90000" bIns="46800" anchor="ctr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endParaRPr lang="ko-KR" altLang="ko-KR" sz="2400">
                    <a:latin typeface="휴먼옛체" panose="02030504000101010101" pitchFamily="18" charset="-127"/>
                    <a:ea typeface="휴먼옛체" panose="02030504000101010101" pitchFamily="18" charset="-127"/>
                  </a:endParaRPr>
                </a:p>
              </p:txBody>
            </p:sp>
            <p:sp>
              <p:nvSpPr>
                <p:cNvPr id="44059" name="Rectangle 42"/>
                <p:cNvSpPr>
                  <a:spLocks noChangeArrowheads="1"/>
                </p:cNvSpPr>
                <p:nvPr/>
              </p:nvSpPr>
              <p:spPr bwMode="auto">
                <a:xfrm>
                  <a:off x="4267200" y="4019550"/>
                  <a:ext cx="1219200" cy="46355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lIns="90000" tIns="46800" rIns="90000" bIns="46800" anchor="ctr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endParaRPr lang="ko-KR" altLang="ko-KR" sz="2400">
                    <a:latin typeface="휴먼옛체" panose="02030504000101010101" pitchFamily="18" charset="-127"/>
                    <a:ea typeface="휴먼옛체" panose="02030504000101010101" pitchFamily="18" charset="-127"/>
                  </a:endParaRPr>
                </a:p>
              </p:txBody>
            </p:sp>
            <p:sp>
              <p:nvSpPr>
                <p:cNvPr id="44060" name="Line 41"/>
                <p:cNvSpPr>
                  <a:spLocks noChangeShapeType="1"/>
                </p:cNvSpPr>
                <p:nvPr/>
              </p:nvSpPr>
              <p:spPr bwMode="auto">
                <a:xfrm>
                  <a:off x="4391025" y="3962400"/>
                  <a:ext cx="838200" cy="0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44061" name="Rectangle 43"/>
                <p:cNvSpPr>
                  <a:spLocks noChangeArrowheads="1"/>
                </p:cNvSpPr>
                <p:nvPr/>
              </p:nvSpPr>
              <p:spPr bwMode="auto">
                <a:xfrm>
                  <a:off x="6096000" y="3886200"/>
                  <a:ext cx="762000" cy="46355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lIns="90000" tIns="46800" rIns="90000" bIns="46800" anchor="ctr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endParaRPr lang="ko-KR" altLang="ko-KR" sz="2400">
                    <a:latin typeface="휴먼옛체" panose="02030504000101010101" pitchFamily="18" charset="-127"/>
                    <a:ea typeface="휴먼옛체" panose="02030504000101010101" pitchFamily="18" charset="-127"/>
                  </a:endParaRPr>
                </a:p>
              </p:txBody>
            </p:sp>
            <p:sp>
              <p:nvSpPr>
                <p:cNvPr id="44062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3595689" y="3810001"/>
                  <a:ext cx="642937" cy="371475"/>
                </a:xfrm>
                <a:prstGeom prst="rect">
                  <a:avLst/>
                </a:prstGeom>
                <a:solidFill>
                  <a:srgbClr val="FFFFCC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wrap="none" lIns="90000" tIns="46800" rIns="90000" bIns="4680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r>
                    <a:rPr lang="ko-KR" altLang="en-US">
                      <a:latin typeface="휴먼옛체" panose="02030504000101010101" pitchFamily="18" charset="-127"/>
                      <a:ea typeface="휴먼옛체" panose="02030504000101010101" pitchFamily="18" charset="-127"/>
                    </a:rPr>
                    <a:t>췌장</a:t>
                  </a:r>
                  <a:endParaRPr lang="en-US" altLang="ja-JP">
                    <a:latin typeface="휴먼옛체" panose="02030504000101010101" pitchFamily="18" charset="-127"/>
                    <a:ea typeface="휴먼옛체" panose="02030504000101010101" pitchFamily="18" charset="-127"/>
                  </a:endParaRPr>
                </a:p>
              </p:txBody>
            </p:sp>
            <p:sp>
              <p:nvSpPr>
                <p:cNvPr id="44063" name="Rectangle 45"/>
                <p:cNvSpPr>
                  <a:spLocks noChangeArrowheads="1"/>
                </p:cNvSpPr>
                <p:nvPr/>
              </p:nvSpPr>
              <p:spPr bwMode="auto">
                <a:xfrm>
                  <a:off x="4191000" y="3352800"/>
                  <a:ext cx="457200" cy="46355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lIns="90000" tIns="46800" rIns="90000" bIns="46800" anchor="ctr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endParaRPr lang="ko-KR" altLang="ko-KR" sz="2400">
                    <a:latin typeface="휴먼옛체" panose="02030504000101010101" pitchFamily="18" charset="-127"/>
                    <a:ea typeface="휴먼옛체" panose="02030504000101010101" pitchFamily="18" charset="-127"/>
                  </a:endParaRPr>
                </a:p>
              </p:txBody>
            </p:sp>
            <p:sp>
              <p:nvSpPr>
                <p:cNvPr id="44064" name="Text Box 46"/>
                <p:cNvSpPr txBox="1">
                  <a:spLocks noChangeArrowheads="1"/>
                </p:cNvSpPr>
                <p:nvPr/>
              </p:nvSpPr>
              <p:spPr bwMode="auto">
                <a:xfrm>
                  <a:off x="7096125" y="3057526"/>
                  <a:ext cx="642938" cy="371475"/>
                </a:xfrm>
                <a:prstGeom prst="rect">
                  <a:avLst/>
                </a:prstGeom>
                <a:solidFill>
                  <a:srgbClr val="FFFFCC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wrap="none" lIns="90000" tIns="46800" rIns="90000" bIns="4680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r>
                    <a:rPr lang="ko-KR" altLang="en-US">
                      <a:latin typeface="휴먼옛체" panose="02030504000101010101" pitchFamily="18" charset="-127"/>
                      <a:ea typeface="휴먼옛체" panose="02030504000101010101" pitchFamily="18" charset="-127"/>
                    </a:rPr>
                    <a:t>소장</a:t>
                  </a:r>
                  <a:endParaRPr lang="en-US" altLang="ja-JP">
                    <a:latin typeface="휴먼옛체" panose="02030504000101010101" pitchFamily="18" charset="-127"/>
                    <a:ea typeface="휴먼옛체" panose="02030504000101010101" pitchFamily="18" charset="-127"/>
                  </a:endParaRPr>
                </a:p>
              </p:txBody>
            </p:sp>
            <p:sp>
              <p:nvSpPr>
                <p:cNvPr id="44065" name="Rectangle 47"/>
                <p:cNvSpPr>
                  <a:spLocks noChangeArrowheads="1"/>
                </p:cNvSpPr>
                <p:nvPr/>
              </p:nvSpPr>
              <p:spPr bwMode="auto">
                <a:xfrm>
                  <a:off x="5562600" y="5076825"/>
                  <a:ext cx="609600" cy="46355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lIns="90000" tIns="46800" rIns="90000" bIns="46800" anchor="ctr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endParaRPr lang="ko-KR" altLang="ko-KR" sz="2400">
                    <a:latin typeface="휴먼옛체" panose="02030504000101010101" pitchFamily="18" charset="-127"/>
                    <a:ea typeface="휴먼옛체" panose="02030504000101010101" pitchFamily="18" charset="-127"/>
                  </a:endParaRPr>
                </a:p>
              </p:txBody>
            </p:sp>
            <p:sp>
              <p:nvSpPr>
                <p:cNvPr id="44066" name="Text Box 48"/>
                <p:cNvSpPr txBox="1">
                  <a:spLocks noChangeArrowheads="1"/>
                </p:cNvSpPr>
                <p:nvPr/>
              </p:nvSpPr>
              <p:spPr bwMode="auto">
                <a:xfrm>
                  <a:off x="4495800" y="4953001"/>
                  <a:ext cx="604838" cy="263525"/>
                </a:xfrm>
                <a:prstGeom prst="rect">
                  <a:avLst/>
                </a:prstGeom>
                <a:solidFill>
                  <a:srgbClr val="CCFFFF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wrap="none" lIns="90000" tIns="46800" rIns="90000" bIns="4680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r>
                    <a:rPr lang="ko-KR" altLang="en-US" sz="1100">
                      <a:latin typeface="휴먼옛체" panose="02030504000101010101" pitchFamily="18" charset="-127"/>
                      <a:ea typeface="휴먼옛체" panose="02030504000101010101" pitchFamily="18" charset="-127"/>
                    </a:rPr>
                    <a:t>맥아당</a:t>
                  </a:r>
                  <a:endParaRPr lang="en-US" altLang="ja-JP" sz="1100">
                    <a:latin typeface="휴먼옛체" panose="02030504000101010101" pitchFamily="18" charset="-127"/>
                    <a:ea typeface="휴먼옛체" panose="02030504000101010101" pitchFamily="18" charset="-127"/>
                  </a:endParaRPr>
                </a:p>
              </p:txBody>
            </p:sp>
            <p:sp>
              <p:nvSpPr>
                <p:cNvPr id="44067" name="Line 49"/>
                <p:cNvSpPr>
                  <a:spLocks noChangeShapeType="1"/>
                </p:cNvSpPr>
                <p:nvPr/>
              </p:nvSpPr>
              <p:spPr bwMode="auto">
                <a:xfrm flipV="1">
                  <a:off x="5105400" y="4953000"/>
                  <a:ext cx="457200" cy="76200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44068" name="Text Box 50"/>
                <p:cNvSpPr txBox="1">
                  <a:spLocks noChangeArrowheads="1"/>
                </p:cNvSpPr>
                <p:nvPr/>
              </p:nvSpPr>
              <p:spPr bwMode="auto">
                <a:xfrm>
                  <a:off x="6553200" y="3743326"/>
                  <a:ext cx="463550" cy="263525"/>
                </a:xfrm>
                <a:prstGeom prst="rect">
                  <a:avLst/>
                </a:prstGeom>
                <a:solidFill>
                  <a:srgbClr val="CCFFFF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wrap="none" lIns="90000" tIns="46800" rIns="90000" bIns="4680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r>
                    <a:rPr lang="ko-KR" altLang="en-US" sz="1100">
                      <a:latin typeface="휴먼옛체" panose="02030504000101010101" pitchFamily="18" charset="-127"/>
                      <a:ea typeface="휴먼옛체" panose="02030504000101010101" pitchFamily="18" charset="-127"/>
                    </a:rPr>
                    <a:t>유당</a:t>
                  </a:r>
                  <a:endParaRPr lang="en-US" altLang="ja-JP" sz="1100">
                    <a:latin typeface="휴먼옛체" panose="02030504000101010101" pitchFamily="18" charset="-127"/>
                    <a:ea typeface="휴먼옛체" panose="02030504000101010101" pitchFamily="18" charset="-127"/>
                  </a:endParaRPr>
                </a:p>
              </p:txBody>
            </p:sp>
            <p:sp>
              <p:nvSpPr>
                <p:cNvPr id="44069" name="Rectangle 51"/>
                <p:cNvSpPr>
                  <a:spLocks noChangeArrowheads="1"/>
                </p:cNvSpPr>
                <p:nvPr/>
              </p:nvSpPr>
              <p:spPr bwMode="auto">
                <a:xfrm>
                  <a:off x="6362700" y="4076700"/>
                  <a:ext cx="609600" cy="46355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lIns="90000" tIns="46800" rIns="90000" bIns="46800" anchor="ctr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endParaRPr lang="ko-KR" altLang="ko-KR" sz="2400">
                    <a:latin typeface="휴먼옛체" panose="02030504000101010101" pitchFamily="18" charset="-127"/>
                    <a:ea typeface="휴먼옛체" panose="02030504000101010101" pitchFamily="18" charset="-127"/>
                  </a:endParaRPr>
                </a:p>
              </p:txBody>
            </p:sp>
            <p:sp>
              <p:nvSpPr>
                <p:cNvPr id="44070" name="Line 52"/>
                <p:cNvSpPr>
                  <a:spLocks noChangeShapeType="1"/>
                </p:cNvSpPr>
                <p:nvPr/>
              </p:nvSpPr>
              <p:spPr bwMode="auto">
                <a:xfrm flipH="1">
                  <a:off x="6781800" y="4038600"/>
                  <a:ext cx="0" cy="228600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44071" name="Rectangle 53"/>
                <p:cNvSpPr>
                  <a:spLocks noChangeArrowheads="1"/>
                </p:cNvSpPr>
                <p:nvPr/>
              </p:nvSpPr>
              <p:spPr bwMode="auto">
                <a:xfrm>
                  <a:off x="6315075" y="4657725"/>
                  <a:ext cx="152400" cy="46355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lIns="90000" tIns="46800" rIns="90000" bIns="46800" anchor="ctr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endParaRPr lang="ko-KR" altLang="ko-KR" sz="2400">
                    <a:latin typeface="휴먼옛체" panose="02030504000101010101" pitchFamily="18" charset="-127"/>
                    <a:ea typeface="휴먼옛체" panose="02030504000101010101" pitchFamily="18" charset="-127"/>
                  </a:endParaRPr>
                </a:p>
              </p:txBody>
            </p:sp>
            <p:sp>
              <p:nvSpPr>
                <p:cNvPr id="44072" name="Rectangle 54"/>
                <p:cNvSpPr>
                  <a:spLocks noChangeArrowheads="1"/>
                </p:cNvSpPr>
                <p:nvPr/>
              </p:nvSpPr>
              <p:spPr bwMode="auto">
                <a:xfrm>
                  <a:off x="6124575" y="4829175"/>
                  <a:ext cx="533400" cy="46355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lIns="90000" tIns="46800" rIns="90000" bIns="46800" anchor="ctr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endParaRPr lang="ko-KR" altLang="ko-KR" sz="2400">
                    <a:latin typeface="휴먼옛체" panose="02030504000101010101" pitchFamily="18" charset="-127"/>
                    <a:ea typeface="휴먼옛체" panose="02030504000101010101" pitchFamily="18" charset="-127"/>
                  </a:endParaRPr>
                </a:p>
              </p:txBody>
            </p:sp>
            <p:sp>
              <p:nvSpPr>
                <p:cNvPr id="44073" name="Text Box 55"/>
                <p:cNvSpPr txBox="1">
                  <a:spLocks noChangeArrowheads="1"/>
                </p:cNvSpPr>
                <p:nvPr/>
              </p:nvSpPr>
              <p:spPr bwMode="auto">
                <a:xfrm>
                  <a:off x="5867400" y="5114925"/>
                  <a:ext cx="642938" cy="247650"/>
                </a:xfrm>
                <a:prstGeom prst="rect">
                  <a:avLst/>
                </a:prstGeom>
                <a:solidFill>
                  <a:srgbClr val="FFCCFF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lIns="90000" tIns="46800" rIns="90000" bIns="4680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r>
                    <a:rPr lang="en-US" altLang="ja-JP" sz="1000">
                      <a:latin typeface="휴먼옛체" panose="02030504000101010101" pitchFamily="18" charset="-127"/>
                      <a:ea typeface="휴먼옛체" panose="02030504000101010101" pitchFamily="18" charset="-127"/>
                    </a:rPr>
                    <a:t>Maltase</a:t>
                  </a:r>
                </a:p>
              </p:txBody>
            </p:sp>
            <p:sp>
              <p:nvSpPr>
                <p:cNvPr id="44074" name="Line 56"/>
                <p:cNvSpPr>
                  <a:spLocks noChangeShapeType="1"/>
                </p:cNvSpPr>
                <p:nvPr/>
              </p:nvSpPr>
              <p:spPr bwMode="auto">
                <a:xfrm flipV="1">
                  <a:off x="6172200" y="4800600"/>
                  <a:ext cx="0" cy="304800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44075" name="Text Box 57"/>
                <p:cNvSpPr txBox="1">
                  <a:spLocks noChangeArrowheads="1"/>
                </p:cNvSpPr>
                <p:nvPr/>
              </p:nvSpPr>
              <p:spPr bwMode="auto">
                <a:xfrm>
                  <a:off x="7391400" y="3733800"/>
                  <a:ext cx="647700" cy="247650"/>
                </a:xfrm>
                <a:prstGeom prst="rect">
                  <a:avLst/>
                </a:prstGeom>
                <a:solidFill>
                  <a:srgbClr val="FFCCFF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lIns="90000" tIns="46800" rIns="90000" bIns="4680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r>
                    <a:rPr lang="en-US" altLang="ja-JP" sz="1000">
                      <a:latin typeface="휴먼옛체" panose="02030504000101010101" pitchFamily="18" charset="-127"/>
                      <a:ea typeface="휴먼옛체" panose="02030504000101010101" pitchFamily="18" charset="-127"/>
                    </a:rPr>
                    <a:t>Lactase</a:t>
                  </a:r>
                </a:p>
              </p:txBody>
            </p:sp>
            <p:sp>
              <p:nvSpPr>
                <p:cNvPr id="44076" name="Text Box 59"/>
                <p:cNvSpPr txBox="1">
                  <a:spLocks noChangeArrowheads="1"/>
                </p:cNvSpPr>
                <p:nvPr/>
              </p:nvSpPr>
              <p:spPr bwMode="auto">
                <a:xfrm>
                  <a:off x="6553200" y="5715000"/>
                  <a:ext cx="642938" cy="247650"/>
                </a:xfrm>
                <a:prstGeom prst="rect">
                  <a:avLst/>
                </a:prstGeom>
                <a:solidFill>
                  <a:srgbClr val="CCFFFF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wrap="none" lIns="90000" tIns="46800" rIns="90000" bIns="4680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r>
                    <a:rPr lang="en-US" altLang="ja-JP" sz="1000">
                      <a:latin typeface="휴먼옛체" panose="02030504000101010101" pitchFamily="18" charset="-127"/>
                      <a:ea typeface="휴먼옛체" panose="02030504000101010101" pitchFamily="18" charset="-127"/>
                    </a:rPr>
                    <a:t>Sucrose</a:t>
                  </a:r>
                </a:p>
              </p:txBody>
            </p:sp>
            <p:sp>
              <p:nvSpPr>
                <p:cNvPr id="44077" name="Rectangle 61"/>
                <p:cNvSpPr>
                  <a:spLocks noChangeArrowheads="1"/>
                </p:cNvSpPr>
                <p:nvPr/>
              </p:nvSpPr>
              <p:spPr bwMode="auto">
                <a:xfrm>
                  <a:off x="6372225" y="5562600"/>
                  <a:ext cx="609600" cy="46355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lIns="90000" tIns="46800" rIns="90000" bIns="46800" anchor="ctr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endParaRPr lang="ko-KR" altLang="ko-KR" sz="2400">
                    <a:latin typeface="휴먼옛체" panose="02030504000101010101" pitchFamily="18" charset="-127"/>
                    <a:ea typeface="휴먼옛체" panose="02030504000101010101" pitchFamily="18" charset="-127"/>
                  </a:endParaRPr>
                </a:p>
              </p:txBody>
            </p:sp>
            <p:sp>
              <p:nvSpPr>
                <p:cNvPr id="44078" name="Line 60"/>
                <p:cNvSpPr>
                  <a:spLocks noChangeShapeType="1"/>
                </p:cNvSpPr>
                <p:nvPr/>
              </p:nvSpPr>
              <p:spPr bwMode="auto">
                <a:xfrm flipH="1" flipV="1">
                  <a:off x="6629400" y="5562600"/>
                  <a:ext cx="228600" cy="152400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44079" name="Text Box 62"/>
                <p:cNvSpPr txBox="1">
                  <a:spLocks noChangeArrowheads="1"/>
                </p:cNvSpPr>
                <p:nvPr/>
              </p:nvSpPr>
              <p:spPr bwMode="auto">
                <a:xfrm>
                  <a:off x="7310438" y="5572126"/>
                  <a:ext cx="463550" cy="263525"/>
                </a:xfrm>
                <a:prstGeom prst="rect">
                  <a:avLst/>
                </a:prstGeom>
                <a:solidFill>
                  <a:srgbClr val="FFCCFF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lIns="90000" tIns="46800" rIns="90000" bIns="4680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r>
                    <a:rPr lang="ko-KR" altLang="en-US" sz="1100">
                      <a:latin typeface="휴먼옛체" panose="02030504000101010101" pitchFamily="18" charset="-127"/>
                      <a:ea typeface="휴먼옛체" panose="02030504000101010101" pitchFamily="18" charset="-127"/>
                    </a:rPr>
                    <a:t>설탕</a:t>
                  </a:r>
                  <a:endParaRPr lang="en-US" altLang="ja-JP" sz="1100">
                    <a:latin typeface="휴먼옛체" panose="02030504000101010101" pitchFamily="18" charset="-127"/>
                    <a:ea typeface="휴먼옛체" panose="02030504000101010101" pitchFamily="18" charset="-127"/>
                  </a:endParaRPr>
                </a:p>
              </p:txBody>
            </p:sp>
            <p:sp>
              <p:nvSpPr>
                <p:cNvPr id="44080" name="Line 63"/>
                <p:cNvSpPr>
                  <a:spLocks noChangeShapeType="1"/>
                </p:cNvSpPr>
                <p:nvPr/>
              </p:nvSpPr>
              <p:spPr bwMode="auto">
                <a:xfrm flipH="1" flipV="1">
                  <a:off x="6781800" y="5334000"/>
                  <a:ext cx="533400" cy="304800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44081" name="Rectangle 64"/>
                <p:cNvSpPr>
                  <a:spLocks noChangeArrowheads="1"/>
                </p:cNvSpPr>
                <p:nvPr/>
              </p:nvSpPr>
              <p:spPr bwMode="auto">
                <a:xfrm>
                  <a:off x="4953001" y="5410200"/>
                  <a:ext cx="182563" cy="46355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wrap="none" lIns="90000" tIns="46800" rIns="90000" bIns="46800" anchor="ctr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endParaRPr lang="ko-KR" altLang="ko-KR" sz="2400">
                    <a:latin typeface="휴먼옛체" panose="02030504000101010101" pitchFamily="18" charset="-127"/>
                    <a:ea typeface="휴먼옛체" panose="02030504000101010101" pitchFamily="18" charset="-127"/>
                  </a:endParaRPr>
                </a:p>
              </p:txBody>
            </p:sp>
            <p:sp>
              <p:nvSpPr>
                <p:cNvPr id="44082" name="Text Box 65"/>
                <p:cNvSpPr txBox="1">
                  <a:spLocks noChangeArrowheads="1"/>
                </p:cNvSpPr>
                <p:nvPr/>
              </p:nvSpPr>
              <p:spPr bwMode="auto">
                <a:xfrm>
                  <a:off x="5595939" y="6434139"/>
                  <a:ext cx="642937" cy="371475"/>
                </a:xfrm>
                <a:prstGeom prst="rect">
                  <a:avLst/>
                </a:prstGeom>
                <a:solidFill>
                  <a:srgbClr val="FFFFCC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wrap="none" lIns="90000" tIns="46800" rIns="90000" bIns="4680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r>
                    <a:rPr lang="ko-KR" altLang="en-US">
                      <a:latin typeface="휴먼옛체" panose="02030504000101010101" pitchFamily="18" charset="-127"/>
                      <a:ea typeface="휴먼옛체" panose="02030504000101010101" pitchFamily="18" charset="-127"/>
                    </a:rPr>
                    <a:t>대장</a:t>
                  </a:r>
                  <a:endParaRPr lang="en-US" altLang="ja-JP">
                    <a:latin typeface="휴먼옛체" panose="02030504000101010101" pitchFamily="18" charset="-127"/>
                    <a:ea typeface="휴먼옛체" panose="02030504000101010101" pitchFamily="18" charset="-127"/>
                  </a:endParaRPr>
                </a:p>
              </p:txBody>
            </p:sp>
            <p:sp>
              <p:nvSpPr>
                <p:cNvPr id="44083" name="Line 66"/>
                <p:cNvSpPr>
                  <a:spLocks noChangeShapeType="1"/>
                </p:cNvSpPr>
                <p:nvPr/>
              </p:nvSpPr>
              <p:spPr bwMode="auto">
                <a:xfrm>
                  <a:off x="5895975" y="5924550"/>
                  <a:ext cx="0" cy="533400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44084" name="Text Box 67"/>
                <p:cNvSpPr txBox="1">
                  <a:spLocks noChangeArrowheads="1"/>
                </p:cNvSpPr>
                <p:nvPr/>
              </p:nvSpPr>
              <p:spPr bwMode="auto">
                <a:xfrm>
                  <a:off x="7105651" y="4492626"/>
                  <a:ext cx="746125" cy="263525"/>
                </a:xfrm>
                <a:prstGeom prst="rect">
                  <a:avLst/>
                </a:prstGeom>
                <a:solidFill>
                  <a:srgbClr val="CCFFFF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wrap="none" lIns="90000" tIns="46800" rIns="90000" bIns="4680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r>
                    <a:rPr lang="ko-KR" altLang="en-US" sz="1100">
                      <a:latin typeface="휴먼옛체" panose="02030504000101010101" pitchFamily="18" charset="-127"/>
                      <a:ea typeface="휴먼옛체" panose="02030504000101010101" pitchFamily="18" charset="-127"/>
                    </a:rPr>
                    <a:t>갈락토스</a:t>
                  </a:r>
                  <a:endParaRPr lang="en-US" altLang="ja-JP" sz="1100">
                    <a:latin typeface="휴먼옛체" panose="02030504000101010101" pitchFamily="18" charset="-127"/>
                    <a:ea typeface="휴먼옛체" panose="02030504000101010101" pitchFamily="18" charset="-127"/>
                  </a:endParaRPr>
                </a:p>
              </p:txBody>
            </p:sp>
            <p:sp>
              <p:nvSpPr>
                <p:cNvPr id="44085" name="Text Box 68"/>
                <p:cNvSpPr txBox="1">
                  <a:spLocks noChangeArrowheads="1"/>
                </p:cNvSpPr>
                <p:nvPr/>
              </p:nvSpPr>
              <p:spPr bwMode="auto">
                <a:xfrm>
                  <a:off x="7150100" y="4743451"/>
                  <a:ext cx="604838" cy="263525"/>
                </a:xfrm>
                <a:prstGeom prst="rect">
                  <a:avLst/>
                </a:prstGeom>
                <a:solidFill>
                  <a:srgbClr val="CCFFFF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wrap="none" lIns="90000" tIns="46800" rIns="90000" bIns="4680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r>
                    <a:rPr lang="ko-KR" altLang="en-US" sz="1100">
                      <a:latin typeface="휴먼옛체" panose="02030504000101010101" pitchFamily="18" charset="-127"/>
                      <a:ea typeface="휴먼옛체" panose="02030504000101010101" pitchFamily="18" charset="-127"/>
                    </a:rPr>
                    <a:t>포도당</a:t>
                  </a:r>
                  <a:endParaRPr lang="en-US" altLang="ja-JP" sz="1100">
                    <a:latin typeface="휴먼옛체" panose="02030504000101010101" pitchFamily="18" charset="-127"/>
                    <a:ea typeface="휴먼옛체" panose="02030504000101010101" pitchFamily="18" charset="-127"/>
                  </a:endParaRPr>
                </a:p>
              </p:txBody>
            </p:sp>
            <p:sp>
              <p:nvSpPr>
                <p:cNvPr id="44086" name="Text Box 69"/>
                <p:cNvSpPr txBox="1">
                  <a:spLocks noChangeArrowheads="1"/>
                </p:cNvSpPr>
                <p:nvPr/>
              </p:nvSpPr>
              <p:spPr bwMode="auto">
                <a:xfrm>
                  <a:off x="7153275" y="5019676"/>
                  <a:ext cx="463550" cy="263525"/>
                </a:xfrm>
                <a:prstGeom prst="rect">
                  <a:avLst/>
                </a:prstGeom>
                <a:solidFill>
                  <a:srgbClr val="CCFFFF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wrap="none" lIns="90000" tIns="46800" rIns="90000" bIns="4680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r>
                    <a:rPr lang="ko-KR" altLang="en-US" sz="1100">
                      <a:latin typeface="휴먼옛체" panose="02030504000101010101" pitchFamily="18" charset="-127"/>
                      <a:ea typeface="휴먼옛체" panose="02030504000101010101" pitchFamily="18" charset="-127"/>
                    </a:rPr>
                    <a:t>과당</a:t>
                  </a:r>
                  <a:endParaRPr lang="en-US" altLang="ja-JP" sz="1100">
                    <a:latin typeface="휴먼옛체" panose="02030504000101010101" pitchFamily="18" charset="-127"/>
                    <a:ea typeface="휴먼옛체" panose="02030504000101010101" pitchFamily="18" charset="-127"/>
                  </a:endParaRPr>
                </a:p>
              </p:txBody>
            </p:sp>
            <p:sp>
              <p:nvSpPr>
                <p:cNvPr id="44087" name="Line 70"/>
                <p:cNvSpPr>
                  <a:spLocks noChangeShapeType="1"/>
                </p:cNvSpPr>
                <p:nvPr/>
              </p:nvSpPr>
              <p:spPr bwMode="auto">
                <a:xfrm>
                  <a:off x="6877050" y="4600575"/>
                  <a:ext cx="228600" cy="0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44088" name="Line 71"/>
                <p:cNvSpPr>
                  <a:spLocks noChangeShapeType="1"/>
                </p:cNvSpPr>
                <p:nvPr/>
              </p:nvSpPr>
              <p:spPr bwMode="auto">
                <a:xfrm>
                  <a:off x="6924675" y="5105400"/>
                  <a:ext cx="228600" cy="0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44089" name="Line 73"/>
                <p:cNvSpPr>
                  <a:spLocks noChangeShapeType="1"/>
                </p:cNvSpPr>
                <p:nvPr/>
              </p:nvSpPr>
              <p:spPr bwMode="auto">
                <a:xfrm>
                  <a:off x="6915150" y="4857750"/>
                  <a:ext cx="228600" cy="0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44090" name="Rectangle 74"/>
                <p:cNvSpPr>
                  <a:spLocks noChangeArrowheads="1"/>
                </p:cNvSpPr>
                <p:nvPr/>
              </p:nvSpPr>
              <p:spPr bwMode="auto">
                <a:xfrm>
                  <a:off x="7239000" y="4086225"/>
                  <a:ext cx="609600" cy="46355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lIns="90000" tIns="46800" rIns="90000" bIns="46800" anchor="ctr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endParaRPr lang="ko-KR" altLang="ko-KR" sz="2400">
                    <a:latin typeface="휴먼옛체" panose="02030504000101010101" pitchFamily="18" charset="-127"/>
                    <a:ea typeface="휴먼옛체" panose="02030504000101010101" pitchFamily="18" charset="-127"/>
                  </a:endParaRPr>
                </a:p>
              </p:txBody>
            </p:sp>
            <p:sp>
              <p:nvSpPr>
                <p:cNvPr id="44091" name="Line 58"/>
                <p:cNvSpPr>
                  <a:spLocks noChangeShapeType="1"/>
                </p:cNvSpPr>
                <p:nvPr/>
              </p:nvSpPr>
              <p:spPr bwMode="auto">
                <a:xfrm flipH="1">
                  <a:off x="6781800" y="4038600"/>
                  <a:ext cx="838200" cy="457200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44092" name="Text Box 75"/>
                <p:cNvSpPr txBox="1">
                  <a:spLocks noChangeArrowheads="1"/>
                </p:cNvSpPr>
                <p:nvPr/>
              </p:nvSpPr>
              <p:spPr bwMode="auto">
                <a:xfrm>
                  <a:off x="8077200" y="3733801"/>
                  <a:ext cx="642938" cy="371475"/>
                </a:xfrm>
                <a:prstGeom prst="rect">
                  <a:avLst/>
                </a:prstGeom>
                <a:solidFill>
                  <a:srgbClr val="FFFFCC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wrap="none" lIns="90000" tIns="46800" rIns="90000" bIns="4680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r>
                    <a:rPr lang="ko-KR" altLang="en-US">
                      <a:latin typeface="휴먼옛체" panose="02030504000101010101" pitchFamily="18" charset="-127"/>
                      <a:ea typeface="휴먼옛체" panose="02030504000101010101" pitchFamily="18" charset="-127"/>
                    </a:rPr>
                    <a:t>문맥</a:t>
                  </a:r>
                  <a:endParaRPr lang="en-US" altLang="ja-JP">
                    <a:latin typeface="휴먼옛체" panose="02030504000101010101" pitchFamily="18" charset="-127"/>
                    <a:ea typeface="휴먼옛체" panose="02030504000101010101" pitchFamily="18" charset="-127"/>
                  </a:endParaRPr>
                </a:p>
              </p:txBody>
            </p:sp>
            <p:sp>
              <p:nvSpPr>
                <p:cNvPr id="44093" name="Text Box 76"/>
                <p:cNvSpPr txBox="1">
                  <a:spLocks noChangeArrowheads="1"/>
                </p:cNvSpPr>
                <p:nvPr/>
              </p:nvSpPr>
              <p:spPr bwMode="auto">
                <a:xfrm>
                  <a:off x="8040688" y="5905501"/>
                  <a:ext cx="412750" cy="371475"/>
                </a:xfrm>
                <a:prstGeom prst="rect">
                  <a:avLst/>
                </a:prstGeom>
                <a:solidFill>
                  <a:srgbClr val="FFFFCC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wrap="none" lIns="90000" tIns="46800" rIns="90000" bIns="4680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r>
                    <a:rPr lang="ko-KR" altLang="en-US">
                      <a:latin typeface="휴먼옛체" panose="02030504000101010101" pitchFamily="18" charset="-127"/>
                      <a:ea typeface="휴먼옛체" panose="02030504000101010101" pitchFamily="18" charset="-127"/>
                    </a:rPr>
                    <a:t>간</a:t>
                  </a:r>
                  <a:endParaRPr lang="en-US" altLang="ja-JP">
                    <a:latin typeface="휴먼옛체" panose="02030504000101010101" pitchFamily="18" charset="-127"/>
                    <a:ea typeface="휴먼옛체" panose="02030504000101010101" pitchFamily="18" charset="-127"/>
                  </a:endParaRPr>
                </a:p>
              </p:txBody>
            </p:sp>
            <p:pic>
              <p:nvPicPr>
                <p:cNvPr id="44098" name="Picture 81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96001" y="5562600"/>
                  <a:ext cx="276225" cy="114300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4099" name="Picture 8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52976" y="1676400"/>
                  <a:ext cx="276225" cy="114300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4100" name="Text Box 83"/>
                <p:cNvSpPr txBox="1">
                  <a:spLocks noChangeArrowheads="1"/>
                </p:cNvSpPr>
                <p:nvPr/>
              </p:nvSpPr>
              <p:spPr bwMode="auto">
                <a:xfrm>
                  <a:off x="3657601" y="1447801"/>
                  <a:ext cx="887413" cy="263525"/>
                </a:xfrm>
                <a:prstGeom prst="rect">
                  <a:avLst/>
                </a:prstGeom>
                <a:solidFill>
                  <a:srgbClr val="CCFFFF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wrap="none" lIns="90000" tIns="46800" rIns="90000" bIns="4680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r>
                    <a:rPr lang="ko-KR" altLang="en-US" sz="1100">
                      <a:latin typeface="휴먼옛체" panose="02030504000101010101" pitchFamily="18" charset="-127"/>
                      <a:ea typeface="휴먼옛체" panose="02030504000101010101" pitchFamily="18" charset="-127"/>
                    </a:rPr>
                    <a:t>팔라티노스</a:t>
                  </a:r>
                  <a:endParaRPr lang="en-US" altLang="ja-JP" sz="1100">
                    <a:latin typeface="휴먼옛체" panose="02030504000101010101" pitchFamily="18" charset="-127"/>
                    <a:ea typeface="휴먼옛체" panose="02030504000101010101" pitchFamily="18" charset="-127"/>
                  </a:endParaRPr>
                </a:p>
              </p:txBody>
            </p:sp>
            <p:sp>
              <p:nvSpPr>
                <p:cNvPr id="44101" name="Line 84"/>
                <p:cNvSpPr>
                  <a:spLocks noChangeShapeType="1"/>
                </p:cNvSpPr>
                <p:nvPr/>
              </p:nvSpPr>
              <p:spPr bwMode="auto">
                <a:xfrm>
                  <a:off x="4391025" y="1590675"/>
                  <a:ext cx="381000" cy="152400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44102" name="Text Box 85"/>
                <p:cNvSpPr txBox="1">
                  <a:spLocks noChangeArrowheads="1"/>
                </p:cNvSpPr>
                <p:nvPr/>
              </p:nvSpPr>
              <p:spPr bwMode="auto">
                <a:xfrm>
                  <a:off x="5019676" y="5667376"/>
                  <a:ext cx="887413" cy="263525"/>
                </a:xfrm>
                <a:prstGeom prst="rect">
                  <a:avLst/>
                </a:prstGeom>
                <a:solidFill>
                  <a:srgbClr val="CCFFFF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/>
              </p:spPr>
              <p:txBody>
                <a:bodyPr wrap="none" lIns="90000" tIns="46800" rIns="90000" bIns="4680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r>
                    <a:rPr lang="ko-KR" altLang="en-US" sz="1100">
                      <a:latin typeface="휴먼옛체" panose="02030504000101010101" pitchFamily="18" charset="-127"/>
                      <a:ea typeface="휴먼옛체" panose="02030504000101010101" pitchFamily="18" charset="-127"/>
                    </a:rPr>
                    <a:t>팔라티노스</a:t>
                  </a:r>
                  <a:endParaRPr lang="en-US" altLang="ja-JP" sz="1100">
                    <a:latin typeface="휴먼옛체" panose="02030504000101010101" pitchFamily="18" charset="-127"/>
                    <a:ea typeface="휴먼옛체" panose="02030504000101010101" pitchFamily="18" charset="-127"/>
                  </a:endParaRPr>
                </a:p>
              </p:txBody>
            </p:sp>
            <p:sp>
              <p:nvSpPr>
                <p:cNvPr id="44103" name="Line 86"/>
                <p:cNvSpPr>
                  <a:spLocks noChangeShapeType="1"/>
                </p:cNvSpPr>
                <p:nvPr/>
              </p:nvSpPr>
              <p:spPr bwMode="auto">
                <a:xfrm flipV="1">
                  <a:off x="5791200" y="5638800"/>
                  <a:ext cx="304800" cy="152400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ko-KR" altLang="en-US"/>
                </a:p>
              </p:txBody>
            </p:sp>
            <p:pic>
              <p:nvPicPr>
                <p:cNvPr id="44104" name="Picture 87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00800" y="5410200"/>
                  <a:ext cx="133350" cy="152400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4105" name="Line 88"/>
                <p:cNvSpPr>
                  <a:spLocks noChangeShapeType="1"/>
                </p:cNvSpPr>
                <p:nvPr/>
              </p:nvSpPr>
              <p:spPr bwMode="auto">
                <a:xfrm flipH="1" flipV="1">
                  <a:off x="6400800" y="5638800"/>
                  <a:ext cx="0" cy="381000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44106" name="Text Box 89"/>
                <p:cNvSpPr txBox="1">
                  <a:spLocks noChangeArrowheads="1"/>
                </p:cNvSpPr>
                <p:nvPr/>
              </p:nvSpPr>
              <p:spPr bwMode="auto">
                <a:xfrm>
                  <a:off x="6324600" y="6019800"/>
                  <a:ext cx="801688" cy="254000"/>
                </a:xfrm>
                <a:prstGeom prst="rect">
                  <a:avLst/>
                </a:prstGeom>
                <a:solidFill>
                  <a:srgbClr val="FFCCFF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lIns="90000" tIns="46800" rIns="90000" bIns="4680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latinLnBrk="0" hangingPunct="1"/>
                  <a:r>
                    <a:rPr lang="en-US" altLang="ja-JP" sz="1000">
                      <a:latin typeface="휴먼옛체" panose="02030504000101010101" pitchFamily="18" charset="-127"/>
                      <a:ea typeface="휴먼옛체" panose="02030504000101010101" pitchFamily="18" charset="-127"/>
                    </a:rPr>
                    <a:t>Isomaltase</a:t>
                  </a:r>
                </a:p>
              </p:txBody>
            </p:sp>
            <p:sp>
              <p:nvSpPr>
                <p:cNvPr id="44109" name="Rectangle 2"/>
                <p:cNvSpPr txBox="1">
                  <a:spLocks noChangeArrowheads="1"/>
                </p:cNvSpPr>
                <p:nvPr/>
              </p:nvSpPr>
              <p:spPr bwMode="auto">
                <a:xfrm>
                  <a:off x="4072731" y="517525"/>
                  <a:ext cx="5013325" cy="571500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b"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r>
                    <a:rPr lang="ko-KR" altLang="en-US" sz="3200" dirty="0">
                      <a:solidFill>
                        <a:srgbClr val="FF0000"/>
                      </a:solidFill>
                      <a:latin typeface="휴먼옛체" panose="02030504000101010101" pitchFamily="18" charset="-127"/>
                      <a:ea typeface="휴먼옛체" panose="02030504000101010101" pitchFamily="18" charset="-127"/>
                    </a:rPr>
                    <a:t>탄수화물의 대사</a:t>
                  </a:r>
                </a:p>
              </p:txBody>
            </p:sp>
          </p:grpSp>
          <p:sp>
            <p:nvSpPr>
              <p:cNvPr id="79" name="직사각형 78"/>
              <p:cNvSpPr/>
              <p:nvPr/>
            </p:nvSpPr>
            <p:spPr>
              <a:xfrm>
                <a:off x="852900" y="486888"/>
                <a:ext cx="1385842" cy="548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2000" b="1" dirty="0" smtClean="0">
                    <a:solidFill>
                      <a:srgbClr val="0000FF"/>
                    </a:solidFill>
                  </a:rPr>
                  <a:t>참고자료</a:t>
                </a:r>
                <a:endParaRPr lang="ko-KR" altLang="en-US" sz="2000" b="1" dirty="0">
                  <a:solidFill>
                    <a:srgbClr val="0000FF"/>
                  </a:solidFill>
                </a:endParaRPr>
              </a:p>
            </p:txBody>
          </p:sp>
        </p:grpSp>
        <p:sp>
          <p:nvSpPr>
            <p:cNvPr id="4" name="Rectangle 2"/>
            <p:cNvSpPr>
              <a:spLocks noChangeArrowheads="1"/>
            </p:cNvSpPr>
            <p:nvPr/>
          </p:nvSpPr>
          <p:spPr bwMode="auto">
            <a:xfrm>
              <a:off x="441405" y="748238"/>
              <a:ext cx="5659151" cy="616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pic>
          <p:nvPicPr>
            <p:cNvPr id="2049" name="_x55468568" descr="EMB0000338812a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636" y="2137478"/>
              <a:ext cx="3005923" cy="1364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4225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756"/>
    </mc:Choice>
    <mc:Fallback xmlns="">
      <p:transition spd="slow" advTm="1927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447951" y="528264"/>
            <a:ext cx="11220959" cy="5626247"/>
            <a:chOff x="447951" y="528264"/>
            <a:chExt cx="11220959" cy="5626247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55361" y="1755797"/>
              <a:ext cx="5613549" cy="345499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074" name="Picture 2" descr="https://m1.daumcdn.net/cfile244/image/9998EE435DABF65401B10A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776" y="1230086"/>
              <a:ext cx="5076825" cy="49244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2"/>
            <p:cNvSpPr txBox="1">
              <a:spLocks noChangeArrowheads="1"/>
            </p:cNvSpPr>
            <p:nvPr/>
          </p:nvSpPr>
          <p:spPr bwMode="auto">
            <a:xfrm>
              <a:off x="4192864" y="528264"/>
              <a:ext cx="2207936" cy="52814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b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r>
                <a:rPr lang="ko-KR" altLang="en-US" sz="2000" b="1" dirty="0">
                  <a:solidFill>
                    <a:srgbClr val="FF0000"/>
                  </a:solidFill>
                  <a:latin typeface="+mn-ea"/>
                  <a:ea typeface="+mn-ea"/>
                </a:rPr>
                <a:t>탄수화물의 대사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47951" y="528264"/>
              <a:ext cx="1340073" cy="5070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000" b="1" dirty="0" smtClean="0">
                  <a:solidFill>
                    <a:srgbClr val="0000FF"/>
                  </a:solidFill>
                </a:rPr>
                <a:t>참고자료</a:t>
              </a:r>
              <a:endParaRPr lang="ko-KR" altLang="en-US" sz="2000" b="1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1293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8049"/>
    </mc:Choice>
    <mc:Fallback xmlns="">
      <p:transition spd="slow" advTm="2480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0.9|0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5735</TotalTime>
  <Words>246</Words>
  <Application>Microsoft Office PowerPoint</Application>
  <PresentationFormat>와이드스크린</PresentationFormat>
  <Paragraphs>103</Paragraphs>
  <Slides>14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1" baseType="lpstr">
      <vt:lpstr>MD이솝체</vt:lpstr>
      <vt:lpstr>굴림</vt:lpstr>
      <vt:lpstr>맑은 고딕</vt:lpstr>
      <vt:lpstr>휴먼옛체</vt:lpstr>
      <vt:lpstr>Arial</vt:lpstr>
      <vt:lpstr>Wingdings 2</vt:lpstr>
      <vt:lpstr>Office 테마</vt:lpstr>
      <vt:lpstr>PowerPoint 프레젠테이션</vt:lpstr>
      <vt:lpstr>PowerPoint 프레젠테이션</vt:lpstr>
      <vt:lpstr>PowerPoint 프레젠테이션</vt:lpstr>
      <vt:lpstr>대장 게실증 : 대장벽이 바깥쪽으로 돌출한 비정상적인 작                     은 주머니 원인 : 섬유질이 부족한 식사로 인한 변비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TTC</dc:creator>
  <cp:lastModifiedBy>TTC</cp:lastModifiedBy>
  <cp:revision>61</cp:revision>
  <dcterms:created xsi:type="dcterms:W3CDTF">2021-03-15T13:18:19Z</dcterms:created>
  <dcterms:modified xsi:type="dcterms:W3CDTF">2023-04-04T07:37:54Z</dcterms:modified>
</cp:coreProperties>
</file>